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831" r:id="rId2"/>
  </p:sldMasterIdLst>
  <p:notesMasterIdLst>
    <p:notesMasterId r:id="rId42"/>
  </p:notesMasterIdLst>
  <p:handoutMasterIdLst>
    <p:handoutMasterId r:id="rId43"/>
  </p:handoutMasterIdLst>
  <p:sldIdLst>
    <p:sldId id="257" r:id="rId3"/>
    <p:sldId id="452" r:id="rId4"/>
    <p:sldId id="405" r:id="rId5"/>
    <p:sldId id="415" r:id="rId6"/>
    <p:sldId id="417" r:id="rId7"/>
    <p:sldId id="418" r:id="rId8"/>
    <p:sldId id="423" r:id="rId9"/>
    <p:sldId id="413" r:id="rId10"/>
    <p:sldId id="421" r:id="rId11"/>
    <p:sldId id="425" r:id="rId12"/>
    <p:sldId id="424" r:id="rId13"/>
    <p:sldId id="420" r:id="rId14"/>
    <p:sldId id="426" r:id="rId15"/>
    <p:sldId id="431" r:id="rId16"/>
    <p:sldId id="435" r:id="rId17"/>
    <p:sldId id="414" r:id="rId18"/>
    <p:sldId id="428" r:id="rId19"/>
    <p:sldId id="430" r:id="rId20"/>
    <p:sldId id="429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32" r:id="rId37"/>
    <p:sldId id="433" r:id="rId38"/>
    <p:sldId id="434" r:id="rId39"/>
    <p:sldId id="387" r:id="rId40"/>
    <p:sldId id="451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  <a:srgbClr val="33CCCC"/>
    <a:srgbClr val="4CB3DB"/>
    <a:srgbClr val="003066"/>
    <a:srgbClr val="DC291E"/>
    <a:srgbClr val="6F8DB9"/>
    <a:srgbClr val="589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84640" autoAdjust="0"/>
  </p:normalViewPr>
  <p:slideViewPr>
    <p:cSldViewPr>
      <p:cViewPr varScale="1">
        <p:scale>
          <a:sx n="88" d="100"/>
          <a:sy n="88" d="100"/>
        </p:scale>
        <p:origin x="258" y="96"/>
      </p:cViewPr>
      <p:guideLst>
        <p:guide orient="horz" pos="864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BB8DB6-22BC-4228-9253-9A227AA69362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90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90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B38C92-51DE-41AD-8C41-DB519BC6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5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F868E02-CEA7-48A4-885C-B98C120D3D20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7" tIns="47684" rIns="95367" bIns="476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59951"/>
            <a:ext cx="5852160" cy="4321780"/>
          </a:xfrm>
          <a:prstGeom prst="rect">
            <a:avLst/>
          </a:prstGeom>
        </p:spPr>
        <p:txBody>
          <a:bodyPr vert="horz" lIns="95367" tIns="47684" rIns="95367" bIns="476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90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900"/>
            <a:ext cx="3169921" cy="479647"/>
          </a:xfrm>
          <a:prstGeom prst="rect">
            <a:avLst/>
          </a:prstGeom>
        </p:spPr>
        <p:txBody>
          <a:bodyPr vert="horz" lIns="95367" tIns="47684" rIns="95367" bIns="476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489D188-33A5-42F9-A1CA-867E0AFBF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IRS just opened up submission testing for ERs and vendors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EMERGING</a:t>
            </a:r>
            <a:r>
              <a:rPr lang="en-US" b="1" baseline="0" dirty="0" smtClean="0">
                <a:solidFill>
                  <a:schemeClr val="tx1"/>
                </a:solidFill>
              </a:rPr>
              <a:t> ISSUES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 traditional definition of discrimination</a:t>
            </a:r>
          </a:p>
          <a:p>
            <a:endParaRPr lang="en-US" b="1" dirty="0" smtClean="0"/>
          </a:p>
          <a:p>
            <a:r>
              <a:rPr lang="en-US" b="1" dirty="0" smtClean="0"/>
              <a:t>”Specified period” historically</a:t>
            </a:r>
            <a:r>
              <a:rPr lang="en-US" b="1" baseline="0" dirty="0" smtClean="0"/>
              <a:t> 6 months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3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 plan fails discrimination testing:  HCI </a:t>
            </a:r>
            <a:r>
              <a:rPr lang="en-US" b="1" u="sng" dirty="0" smtClean="0"/>
              <a:t>EMPLOYEE</a:t>
            </a:r>
            <a:r>
              <a:rPr lang="en-US" b="1" baseline="0" dirty="0" smtClean="0"/>
              <a:t> </a:t>
            </a:r>
            <a:r>
              <a:rPr lang="en-US" b="1" dirty="0" smtClean="0"/>
              <a:t>loses tax benefits/ER</a:t>
            </a:r>
            <a:r>
              <a:rPr lang="en-US" b="1" baseline="0" dirty="0" smtClean="0"/>
              <a:t> loses FICA reduction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Availability test in stead of actual enrollment (like is done for Section 125 discrimination testing)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Expected to generate $80 - $200 billion of tax revenue over 1st ten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0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So there’s no tax on non-participants</a:t>
            </a:r>
          </a:p>
          <a:p>
            <a:pPr marL="228600" indent="-228600">
              <a:buAutoNum type="arabicPeriod"/>
            </a:pPr>
            <a:endParaRPr lang="en-US" b="1" dirty="0" smtClean="0"/>
          </a:p>
          <a:p>
            <a:pPr marL="228600" indent="-228600">
              <a:buAutoNum type="arabicPeriod"/>
            </a:pPr>
            <a:r>
              <a:rPr lang="en-US" b="1" dirty="0" smtClean="0"/>
              <a:t>More tracking of individual employees, similar to Large Employer tracking of</a:t>
            </a:r>
            <a:r>
              <a:rPr lang="en-US" b="1" baseline="0" dirty="0" smtClean="0"/>
              <a:t> offer and enrollment in health plan</a:t>
            </a:r>
          </a:p>
          <a:p>
            <a:pPr marL="228600" indent="-228600">
              <a:buAutoNum type="arabicPeriod"/>
            </a:pPr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Tracking and calculation can be delegated to a third party, but payer is ultimately responsible to the IRS</a:t>
            </a:r>
          </a:p>
          <a:p>
            <a:pPr marL="228600" indent="-228600">
              <a:buAutoNum type="arabicPeriod"/>
            </a:pPr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ER gets to tell each carrier and administrator how much they must remit to the IRS.  Imagine how the carriers and administrators feel about this:  they can’t build the amount of tax into their rates/fees, but must wait for an after-the-fact accounting done by an outside entity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1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Definition of who “the person that administers the plan” has many implications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	TPA or ER?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If payment is not ER’s responsibility, expect carriers and TPAs to pass-through the payment to Plans</a:t>
            </a:r>
          </a:p>
          <a:p>
            <a:r>
              <a:rPr lang="en-US" b="1" baseline="0" dirty="0" smtClean="0"/>
              <a:t>IRS has labelled this the Excise Tax Reimbursement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Since payment to carrier/TPA is not deductible, their taxable bottom line is increased by that amount</a:t>
            </a:r>
          </a:p>
          <a:p>
            <a:r>
              <a:rPr lang="en-US" b="1" baseline="0" dirty="0" smtClean="0"/>
              <a:t>They will then “gross up” their payment from Plans to compensate for this</a:t>
            </a:r>
          </a:p>
          <a:p>
            <a:r>
              <a:rPr lang="en-US" b="1" baseline="0" dirty="0" smtClean="0"/>
              <a:t>IRS anticipates this will happen and has coined the term “income tax reimbursement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6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Governmental plans don’t include Medicare and Medicaid, but rather benefits provided</a:t>
            </a:r>
            <a:r>
              <a:rPr lang="en-US" b="1" baseline="0" dirty="0" smtClean="0"/>
              <a:t> by gov’t units to their civilian employees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Also included are costs for executive physical programs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37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 key phrases at work here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Near Term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ER Shared</a:t>
            </a:r>
            <a:r>
              <a:rPr lang="en-US" b="1" baseline="0" dirty="0" smtClean="0">
                <a:solidFill>
                  <a:schemeClr val="tx1"/>
                </a:solidFill>
              </a:rPr>
              <a:t> Responsibility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	ER Reporting</a:t>
            </a:r>
          </a:p>
          <a:p>
            <a:endParaRPr lang="en-US" b="1" baseline="0" dirty="0" smtClean="0">
              <a:solidFill>
                <a:schemeClr val="tx1"/>
              </a:solidFill>
            </a:endParaRPr>
          </a:p>
          <a:p>
            <a:r>
              <a:rPr lang="en-US" b="1" baseline="0" dirty="0" smtClean="0">
                <a:solidFill>
                  <a:schemeClr val="tx1"/>
                </a:solidFill>
              </a:rPr>
              <a:t>Emerging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	Auto Enroll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	Discrimination Testing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	Cadillac Tax</a:t>
            </a:r>
          </a:p>
          <a:p>
            <a:endParaRPr lang="en-US" b="1" baseline="0" dirty="0" smtClean="0">
              <a:solidFill>
                <a:schemeClr val="tx1"/>
              </a:solidFill>
            </a:endParaRPr>
          </a:p>
          <a:p>
            <a:r>
              <a:rPr lang="en-US" b="1" baseline="0" dirty="0" smtClean="0">
                <a:solidFill>
                  <a:schemeClr val="tx1"/>
                </a:solidFill>
              </a:rPr>
              <a:t>Audits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	Something NOT related to the ACA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 simply having an employee pay more of the premium cost won’t avoid the tax</a:t>
            </a:r>
          </a:p>
          <a:p>
            <a:endParaRPr lang="en-US" b="1" dirty="0" smtClean="0"/>
          </a:p>
          <a:p>
            <a:r>
              <a:rPr lang="en-US" b="1" dirty="0" smtClean="0"/>
              <a:t>I’ve seen several instances where a supposed strategy is to cost-shift a higher percent of the cost to employees – this simply won’t work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7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“Employee” includes essentially anyone who participates in the plan</a:t>
            </a:r>
          </a:p>
          <a:p>
            <a:r>
              <a:rPr lang="en-US" b="1" dirty="0" smtClean="0"/>
              <a:t>	Actives</a:t>
            </a:r>
          </a:p>
          <a:p>
            <a:r>
              <a:rPr lang="en-US" b="1" dirty="0" smtClean="0"/>
              <a:t>	Former employees/retirees</a:t>
            </a:r>
          </a:p>
          <a:p>
            <a:r>
              <a:rPr lang="en-US" b="1" dirty="0" smtClean="0"/>
              <a:t>	Surviving spouses</a:t>
            </a:r>
          </a:p>
          <a:p>
            <a:r>
              <a:rPr lang="en-US" b="1" dirty="0" smtClean="0"/>
              <a:t>	Other primary insured individuals</a:t>
            </a:r>
          </a:p>
          <a:p>
            <a:endParaRPr lang="en-US" b="1" dirty="0" smtClean="0"/>
          </a:p>
          <a:p>
            <a:r>
              <a:rPr lang="en-US" b="1" dirty="0" smtClean="0"/>
              <a:t>“Similarly situated” is a term used in many Federal regulations, but it has some unique elements when it comes to the Cadillac tax</a:t>
            </a:r>
          </a:p>
          <a:p>
            <a:endParaRPr lang="en-US" b="1" dirty="0" smtClean="0"/>
          </a:p>
          <a:p>
            <a:r>
              <a:rPr lang="en-US" b="1" dirty="0" smtClean="0"/>
              <a:t>Who are similarly situated employees?</a:t>
            </a:r>
          </a:p>
          <a:p>
            <a:r>
              <a:rPr lang="en-US" b="1" dirty="0" smtClean="0"/>
              <a:t>First, identify all employees covered by a particular benefit package (i.e., available plan options) </a:t>
            </a:r>
          </a:p>
          <a:p>
            <a:r>
              <a:rPr lang="en-US" b="1" dirty="0" smtClean="0"/>
              <a:t>Then, split out Single and Non-Single enrollments</a:t>
            </a:r>
          </a:p>
          <a:p>
            <a:endParaRPr lang="en-US" b="1" dirty="0" smtClean="0"/>
          </a:p>
          <a:p>
            <a:r>
              <a:rPr lang="en-US" b="1" dirty="0" smtClean="0"/>
              <a:t>Benefit package is a term that begs for more clarity, but for now it’s anyone enrolled in a benefit package</a:t>
            </a:r>
          </a:p>
          <a:p>
            <a:endParaRPr lang="en-US" b="1" dirty="0" smtClean="0"/>
          </a:p>
          <a:p>
            <a:r>
              <a:rPr lang="en-US" b="1" dirty="0" smtClean="0"/>
              <a:t>So is one benefit package everyone who’s enrolled in one of the medical plan options and also enrolled in the FSA?</a:t>
            </a:r>
          </a:p>
          <a:p>
            <a:r>
              <a:rPr lang="en-US" b="1" dirty="0" smtClean="0"/>
              <a:t>While another benefit package those who are enrolled only in a medical plan option?</a:t>
            </a:r>
          </a:p>
          <a:p>
            <a:endParaRPr lang="en-US" b="1" dirty="0" smtClean="0"/>
          </a:p>
          <a:p>
            <a:r>
              <a:rPr lang="en-US" b="1" dirty="0" smtClean="0"/>
              <a:t>And while it seems simple enough to identify who’s got Single Coverage and who has Non-Single, remember this is calculated every month, so ERs will need to be able to track when an employee switches categories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19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Geographic adjustments were most common comment</a:t>
            </a:r>
            <a:r>
              <a:rPr lang="en-US" b="1" baseline="0" dirty="0" smtClean="0"/>
              <a:t> received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While</a:t>
            </a:r>
            <a:r>
              <a:rPr lang="en-US" b="1" baseline="0" dirty="0" smtClean="0"/>
              <a:t> the IRS is considering offering many options, each requires its own analysis so ER can select the one that works most to their advantage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Last item is key and is consistent</a:t>
            </a:r>
            <a:r>
              <a:rPr lang="en-US" b="1" baseline="0" dirty="0" smtClean="0"/>
              <a:t> with HIPAA and ADA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32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Projected costs</a:t>
            </a:r>
            <a:r>
              <a:rPr lang="en-US" b="1" baseline="0" dirty="0" smtClean="0"/>
              <a:t> could be consistently over or under actual costs</a:t>
            </a:r>
          </a:p>
          <a:p>
            <a:r>
              <a:rPr lang="en-US" b="1" baseline="0" dirty="0" smtClean="0"/>
              <a:t>	Results in either over- or under-payment of tax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4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These</a:t>
            </a:r>
            <a:r>
              <a:rPr lang="en-US" b="1" baseline="0" dirty="0" smtClean="0"/>
              <a:t> higher l</a:t>
            </a:r>
            <a:r>
              <a:rPr lang="en-US" b="1" dirty="0" smtClean="0"/>
              <a:t>imits are ~15% higher than standard levels</a:t>
            </a:r>
          </a:p>
          <a:p>
            <a:endParaRPr lang="en-US" b="1" dirty="0" smtClean="0"/>
          </a:p>
          <a:p>
            <a:r>
              <a:rPr lang="en-US" b="1" dirty="0" smtClean="0"/>
              <a:t>Retirees:</a:t>
            </a:r>
            <a:r>
              <a:rPr lang="en-US" b="1" baseline="0" dirty="0" smtClean="0"/>
              <a:t>  	1.  recognition that older folks tend to have higher costs; </a:t>
            </a:r>
          </a:p>
          <a:p>
            <a:r>
              <a:rPr lang="en-US" b="1" baseline="0" dirty="0" smtClean="0"/>
              <a:t>	2.  helps to soften ER claims that they’re doing away w/ retiree coverage because of the Cadillac Tax</a:t>
            </a:r>
          </a:p>
          <a:p>
            <a:r>
              <a:rPr lang="en-US" b="1" baseline="0" dirty="0" smtClean="0"/>
              <a:t>	3.  especially applicable to IA government employers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High-risk:  	1.  Is this because such industries have higher costs?  NO</a:t>
            </a:r>
          </a:p>
          <a:p>
            <a:r>
              <a:rPr lang="en-US" b="1" baseline="0" dirty="0" smtClean="0"/>
              <a:t>	2.  This is a blatant nod to IBEW, Teamsters, AFL-CIO, NEA to get their support when law first being 	      considered</a:t>
            </a:r>
          </a:p>
          <a:p>
            <a:r>
              <a:rPr lang="en-US" b="1" baseline="0" dirty="0" smtClean="0"/>
              <a:t>	3.  Ironic that each of these unions are now asking this part of law to be repealed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Higher limits:  aren’t expected to apply to office/support staff of high-risk employers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4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Last item:</a:t>
            </a:r>
            <a:r>
              <a:rPr lang="en-US" b="1" baseline="0" dirty="0" smtClean="0"/>
              <a:t>  would apply to such an individual’s new employer, creating potential tracking challenges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30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Lots of issues embedded in this:</a:t>
            </a:r>
          </a:p>
          <a:p>
            <a:r>
              <a:rPr lang="en-US" b="1" dirty="0" smtClean="0"/>
              <a:t>	1.  How to measure national workforce?</a:t>
            </a:r>
          </a:p>
          <a:p>
            <a:r>
              <a:rPr lang="en-US" b="1" dirty="0" smtClean="0"/>
              <a:t>	2.  How to measure ER’s workforce?  </a:t>
            </a:r>
          </a:p>
          <a:p>
            <a:r>
              <a:rPr lang="en-US" b="1" dirty="0" smtClean="0"/>
              <a:t>		Remember, </a:t>
            </a:r>
            <a:r>
              <a:rPr lang="en-US" b="1" u="sng" dirty="0" smtClean="0"/>
              <a:t>monthly </a:t>
            </a:r>
            <a:r>
              <a:rPr lang="en-US" b="1" u="sng" dirty="0" err="1" smtClean="0"/>
              <a:t>calcs</a:t>
            </a:r>
            <a:r>
              <a:rPr lang="en-US" b="1" u="sng" dirty="0" smtClean="0"/>
              <a:t>  </a:t>
            </a:r>
          </a:p>
          <a:p>
            <a:r>
              <a:rPr lang="en-US" b="1" u="none" dirty="0" smtClean="0"/>
              <a:t>		Proposal</a:t>
            </a:r>
            <a:r>
              <a:rPr lang="en-US" b="1" u="none" baseline="0" dirty="0" smtClean="0"/>
              <a:t> is to take snapshot on 1/1 of each year</a:t>
            </a:r>
            <a:endParaRPr lang="en-US" b="1" u="none" dirty="0" smtClean="0"/>
          </a:p>
          <a:p>
            <a:r>
              <a:rPr lang="en-US" b="1" dirty="0" smtClean="0"/>
              <a:t>	3.  How</a:t>
            </a:r>
            <a:r>
              <a:rPr lang="en-US" b="1" baseline="0" dirty="0" smtClean="0"/>
              <a:t> large an adjustment to make?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3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2019:  Recognize that premium costs are expected to increase faster than CPI adjustments</a:t>
            </a:r>
          </a:p>
          <a:p>
            <a:r>
              <a:rPr lang="en-US" b="1" baseline="0" dirty="0" smtClean="0"/>
              <a:t>	</a:t>
            </a:r>
          </a:p>
          <a:p>
            <a:r>
              <a:rPr lang="en-US" b="1" baseline="0" dirty="0" smtClean="0"/>
              <a:t>Result is that even relatively low cost plans today will eventually hit the Cost Threshold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5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Defined in statute</a:t>
            </a:r>
          </a:p>
          <a:p>
            <a:pPr marL="228600" indent="-228600">
              <a:buAutoNum type="arabicPeriod"/>
            </a:pPr>
            <a:endParaRPr lang="en-US" b="1" dirty="0" smtClean="0"/>
          </a:p>
          <a:p>
            <a:pPr marL="228600" indent="-228600">
              <a:buAutoNum type="arabicPeriod"/>
            </a:pPr>
            <a:r>
              <a:rPr lang="en-US" b="1" dirty="0" smtClean="0"/>
              <a:t>Effectively insulates multiple employer plans from the tax since all Single enrollees are treated as if they had Non-Single coverage, so have higher Applicable Dollar Limit</a:t>
            </a:r>
          </a:p>
          <a:p>
            <a:endParaRPr lang="en-US" b="1" dirty="0" smtClean="0"/>
          </a:p>
          <a:p>
            <a:r>
              <a:rPr lang="en-US" b="1" dirty="0" smtClean="0"/>
              <a:t>Last item:  Tax starts 1/1/18 regardless of how that meshes with terms/dates of CBA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6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 what happens if the employer makes a mistake in calculating</a:t>
            </a:r>
            <a:r>
              <a:rPr lang="en-US" b="1" baseline="0" dirty="0" smtClean="0"/>
              <a:t> the tax (or chooses to ignore it altogether)?</a:t>
            </a:r>
          </a:p>
          <a:p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Insurance company/TPA don’t get any penalty</a:t>
            </a:r>
          </a:p>
          <a:p>
            <a:pPr marL="228600" indent="-228600">
              <a:buAutoNum type="arabicPeriod"/>
            </a:pPr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Just like any underpaid tax, late interest will accrue</a:t>
            </a:r>
          </a:p>
          <a:p>
            <a:pPr marL="228600" indent="-228600">
              <a:buAutoNum type="arabicPeriod"/>
            </a:pPr>
            <a:endParaRPr lang="en-US" b="1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Due diligence requires that </a:t>
            </a:r>
            <a:r>
              <a:rPr lang="en-US" b="1" u="sng" baseline="0" dirty="0" smtClean="0"/>
              <a:t>something </a:t>
            </a:r>
            <a:r>
              <a:rPr lang="en-US" b="1" baseline="0" dirty="0" smtClean="0"/>
              <a:t>be done; can’t just wait to be caught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6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Surcharge:  $100/month is current average</a:t>
            </a:r>
          </a:p>
          <a:p>
            <a:endParaRPr lang="en-US" b="1" dirty="0" smtClean="0"/>
          </a:p>
          <a:p>
            <a:r>
              <a:rPr lang="en-US" b="1" dirty="0" smtClean="0"/>
              <a:t>Hours:  will result in many more part-time employees</a:t>
            </a:r>
          </a:p>
          <a:p>
            <a:endParaRPr lang="en-US" b="1" dirty="0" smtClean="0"/>
          </a:p>
          <a:p>
            <a:r>
              <a:rPr lang="en-US" b="1" dirty="0" smtClean="0"/>
              <a:t>                reducing hours exposes ERs to :</a:t>
            </a:r>
          </a:p>
          <a:p>
            <a:r>
              <a:rPr lang="en-US" b="1" dirty="0" smtClean="0"/>
              <a:t>	ERISA Section 510 penalties (employer can’t interfere w/ anyone’s rights to benefits) </a:t>
            </a:r>
          </a:p>
          <a:p>
            <a:r>
              <a:rPr lang="en-US" b="1" baseline="0" dirty="0" smtClean="0"/>
              <a:t>	may trigger unemployment benefits</a:t>
            </a:r>
          </a:p>
          <a:p>
            <a:endParaRPr lang="en-US" b="1" baseline="0" dirty="0" smtClean="0"/>
          </a:p>
          <a:p>
            <a:r>
              <a:rPr lang="en-US" b="1" dirty="0" smtClean="0"/>
              <a:t>“Race”:  skinny MEC plans:  preventive &amp; clinical trials</a:t>
            </a:r>
          </a:p>
          <a:p>
            <a:endParaRPr lang="en-US" b="1" dirty="0" smtClean="0"/>
          </a:p>
          <a:p>
            <a:r>
              <a:rPr lang="en-US" b="1" dirty="0" smtClean="0"/>
              <a:t>Deductions:  had some popularity in 70s;  would set at just under the 9.5%</a:t>
            </a:r>
            <a:r>
              <a:rPr lang="en-US" b="1" baseline="0" dirty="0" smtClean="0"/>
              <a:t> threshold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7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8702">
              <a:defRPr/>
            </a:pPr>
            <a:r>
              <a:rPr lang="en-US" b="1" baseline="0" dirty="0" smtClean="0"/>
              <a:t>Often talked about hand-in-hand w/ Private Exchange</a:t>
            </a:r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r>
              <a:rPr lang="en-US" b="1" baseline="0" dirty="0" smtClean="0"/>
              <a:t>Many ERs, even small ones, doing this today (Dual Option)</a:t>
            </a:r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r>
              <a:rPr lang="en-US" b="1" baseline="0" dirty="0" smtClean="0"/>
              <a:t>Individual accountability – similar to the evolution from pension plans to 401(k)s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8702">
              <a:defRPr/>
            </a:pPr>
            <a:r>
              <a:rPr lang="en-US" b="1" baseline="0" dirty="0" smtClean="0"/>
              <a:t>Skinny:  more popular in larger urban areas</a:t>
            </a:r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r>
              <a:rPr lang="en-US" b="1" baseline="0" dirty="0" smtClean="0"/>
              <a:t>Multi-tier:  Premier/Network/OON:  UHC big supporter</a:t>
            </a:r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r>
              <a:rPr lang="en-US" b="1" baseline="0" dirty="0" smtClean="0"/>
              <a:t>ACOs: initially for Medicare; hope is to expand as a care delivery model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78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1008702">
              <a:defRPr/>
            </a:pPr>
            <a:r>
              <a:rPr lang="en-US" b="1" dirty="0" smtClean="0"/>
              <a:t>DOL expects to audit every ER</a:t>
            </a:r>
            <a:r>
              <a:rPr lang="en-US" b="1" baseline="0" dirty="0" smtClean="0"/>
              <a:t> in next 5 years</a:t>
            </a:r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r>
              <a:rPr lang="en-US" b="1" baseline="0" dirty="0" smtClean="0"/>
              <a:t>Desk audits:  low-hanging fruit</a:t>
            </a:r>
          </a:p>
          <a:p>
            <a:pPr defTabSz="1008702">
              <a:defRPr/>
            </a:pPr>
            <a:endParaRPr lang="en-US" b="1" baseline="0" dirty="0" smtClean="0"/>
          </a:p>
          <a:p>
            <a:pPr defTabSz="1023273">
              <a:defRPr/>
            </a:pPr>
            <a:r>
              <a:rPr lang="en-US" b="1" dirty="0" smtClean="0"/>
              <a:t>Notices:	1. Medicare Part D </a:t>
            </a:r>
            <a:r>
              <a:rPr lang="en-US" b="1" baseline="0" dirty="0" smtClean="0"/>
              <a:t>(creditable or not_)</a:t>
            </a:r>
            <a:endParaRPr lang="en-US" b="1" dirty="0" smtClean="0"/>
          </a:p>
          <a:p>
            <a:pPr defTabSz="1023273">
              <a:defRPr/>
            </a:pPr>
            <a:r>
              <a:rPr lang="en-US" b="1" dirty="0" smtClean="0"/>
              <a:t>	2. Women’s Health and Cancer Rights Act (rights</a:t>
            </a:r>
            <a:r>
              <a:rPr lang="en-US" b="1" baseline="0" dirty="0" smtClean="0"/>
              <a:t> after mastectomy) (WHCRA)</a:t>
            </a:r>
            <a:endParaRPr lang="en-US" b="1" dirty="0" smtClean="0"/>
          </a:p>
          <a:p>
            <a:pPr defTabSz="1023273">
              <a:defRPr/>
            </a:pPr>
            <a:r>
              <a:rPr lang="en-US" b="1" dirty="0" smtClean="0"/>
              <a:t>	3. Newborns</a:t>
            </a:r>
            <a:r>
              <a:rPr lang="en-US" b="1" baseline="0" dirty="0" smtClean="0"/>
              <a:t> &amp; Mothers Health Protection Act (minimum allowed hospital stay) (NMHPA)</a:t>
            </a:r>
          </a:p>
          <a:p>
            <a:pPr defTabSz="1023273">
              <a:defRPr/>
            </a:pPr>
            <a:r>
              <a:rPr lang="en-US" b="1" baseline="0" dirty="0" smtClean="0"/>
              <a:t>	4. Mental Health Parity and Equity Addiction Act (MHPEA)</a:t>
            </a:r>
          </a:p>
          <a:p>
            <a:pPr defTabSz="1023273">
              <a:defRPr/>
            </a:pPr>
            <a:r>
              <a:rPr lang="en-US" b="1" baseline="0" dirty="0" smtClean="0"/>
              <a:t>	5. HIPAA Special Enrollment Rights Notice (birth, death, marriage, etc.)</a:t>
            </a:r>
          </a:p>
          <a:p>
            <a:pPr defTabSz="1023273">
              <a:defRPr/>
            </a:pPr>
            <a:r>
              <a:rPr lang="en-US" b="1" baseline="0" dirty="0" smtClean="0"/>
              <a:t>	6. Children’s Health Insurance Program Reauthorization Act (state-specific contact info) (CHIPRA)</a:t>
            </a:r>
          </a:p>
          <a:p>
            <a:pPr defTabSz="1023273">
              <a:defRPr/>
            </a:pPr>
            <a:r>
              <a:rPr lang="en-US" b="1" baseline="0" dirty="0" smtClean="0"/>
              <a:t>	7. Uniformed Services Employment &amp; Reemployment Rights Act Notice (Return from active duty) 		(USERRA)</a:t>
            </a:r>
          </a:p>
          <a:p>
            <a:pPr defTabSz="1023273">
              <a:defRPr/>
            </a:pPr>
            <a:r>
              <a:rPr lang="en-US" b="1" baseline="0" dirty="0" smtClean="0"/>
              <a:t>	8. Wellness Program Disclosure (if health status considered) </a:t>
            </a:r>
          </a:p>
          <a:p>
            <a:pPr defTabSz="1023273">
              <a:defRPr/>
            </a:pPr>
            <a:r>
              <a:rPr lang="en-US" b="1" baseline="0" dirty="0" smtClean="0"/>
              <a:t>	9. COBRA Notices (Initial &amp; Election) </a:t>
            </a:r>
          </a:p>
          <a:p>
            <a:pPr defTabSz="1023273">
              <a:defRPr/>
            </a:pPr>
            <a:r>
              <a:rPr lang="en-US" b="1" baseline="0" dirty="0" smtClean="0"/>
              <a:t>	10. HCR Grandfathered Notice </a:t>
            </a:r>
          </a:p>
          <a:p>
            <a:pPr defTabSz="1023273">
              <a:defRPr/>
            </a:pPr>
            <a:r>
              <a:rPr lang="en-US" b="1" baseline="0" dirty="0" smtClean="0"/>
              <a:t>	11. Availability of Exchange/Marketplace</a:t>
            </a:r>
          </a:p>
          <a:p>
            <a:pPr defTabSz="1023273">
              <a:defRPr/>
            </a:pPr>
            <a:r>
              <a:rPr lang="en-US" b="1" baseline="0" dirty="0" smtClean="0"/>
              <a:t>	12. Updated Privacy Practices Notice (prompted by updated BAAs that include HITECH and breach 		disclosure info)</a:t>
            </a:r>
          </a:p>
          <a:p>
            <a:pPr defTabSz="1023273">
              <a:defRPr/>
            </a:pPr>
            <a:endParaRPr lang="en-US" b="1" baseline="0" dirty="0" smtClean="0"/>
          </a:p>
          <a:p>
            <a:pPr defTabSz="1023273">
              <a:defRPr/>
            </a:pPr>
            <a:r>
              <a:rPr lang="en-US" b="1" baseline="0" dirty="0" smtClean="0"/>
              <a:t>Non-Disc:	SI plans include FSAs, HRAs; could include EAPs</a:t>
            </a:r>
            <a:endParaRPr lang="en-US" b="1" dirty="0" smtClean="0"/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r>
              <a:rPr lang="en-US" b="1" baseline="0" dirty="0" smtClean="0"/>
              <a:t>HIPAA audits:  COBRA and Privacy</a:t>
            </a:r>
          </a:p>
          <a:p>
            <a:pPr defTabSz="1008702">
              <a:defRPr/>
            </a:pPr>
            <a:endParaRPr lang="en-US" b="1" baseline="0" dirty="0" smtClean="0"/>
          </a:p>
          <a:p>
            <a:pPr defTabSz="1008702">
              <a:defRPr/>
            </a:pPr>
            <a:r>
              <a:rPr lang="en-US" b="1" baseline="0" dirty="0" smtClean="0"/>
              <a:t>Cost transparency:  release of Medicare physician payment info last week; buzz word among health plans and providers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Wellness grants have yet to be funded</a:t>
            </a:r>
          </a:p>
          <a:p>
            <a:endParaRPr lang="en-US" b="1" dirty="0" smtClean="0"/>
          </a:p>
          <a:p>
            <a:r>
              <a:rPr lang="en-US" b="1" dirty="0" smtClean="0"/>
              <a:t>Pharm Fee:	brand name drugs only</a:t>
            </a:r>
          </a:p>
          <a:p>
            <a:r>
              <a:rPr lang="en-US" b="1" dirty="0" smtClean="0"/>
              <a:t>	</a:t>
            </a:r>
          </a:p>
          <a:p>
            <a:r>
              <a:rPr lang="en-US" b="1" dirty="0" smtClean="0"/>
              <a:t>	$2.5 billion first year increasing to $4.1 billion in 2018; then $2.8 billion thereafter</a:t>
            </a:r>
          </a:p>
          <a:p>
            <a:endParaRPr lang="en-US" b="1" dirty="0" smtClean="0"/>
          </a:p>
          <a:p>
            <a:r>
              <a:rPr lang="en-US" b="1" dirty="0" smtClean="0"/>
              <a:t>	about 1% of sales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8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FSA limits indexed to $ in 2015</a:t>
            </a:r>
          </a:p>
          <a:p>
            <a:endParaRPr lang="en-US" b="1" dirty="0" smtClean="0"/>
          </a:p>
          <a:p>
            <a:r>
              <a:rPr lang="en-US" b="1" dirty="0" smtClean="0"/>
              <a:t>IA first CO-OP to fail (end of 2014); Nevada</a:t>
            </a:r>
            <a:r>
              <a:rPr lang="en-US" b="1" baseline="0" dirty="0" smtClean="0"/>
              <a:t> and LA closing by end of 2015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Rating;  individual member rating</a:t>
            </a:r>
          </a:p>
          <a:p>
            <a:endParaRPr lang="en-US" b="1" dirty="0" smtClean="0"/>
          </a:p>
          <a:p>
            <a:r>
              <a:rPr lang="en-US" b="1" dirty="0" smtClean="0"/>
              <a:t>Private Exchanges?</a:t>
            </a:r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Near Term Issues</a:t>
            </a:r>
          </a:p>
          <a:p>
            <a:endParaRPr lang="en-US" b="1" dirty="0" smtClean="0"/>
          </a:p>
          <a:p>
            <a:r>
              <a:rPr lang="en-US" b="1" dirty="0" smtClean="0"/>
              <a:t>Note indexed dollar amounts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“Metal” plans will typically mean fewer</a:t>
            </a:r>
            <a:r>
              <a:rPr lang="en-US" b="1" baseline="0" dirty="0" smtClean="0"/>
              <a:t> plan design choices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Risk Pool:	All</a:t>
            </a:r>
            <a:r>
              <a:rPr lang="en-US" b="1" baseline="0" dirty="0" smtClean="0"/>
              <a:t> 1 -100 groups will be treated as “average”</a:t>
            </a:r>
          </a:p>
          <a:p>
            <a:endParaRPr lang="en-US" b="1" dirty="0" smtClean="0"/>
          </a:p>
          <a:p>
            <a:r>
              <a:rPr lang="en-US" b="1" dirty="0" smtClean="0"/>
              <a:t>	ERs</a:t>
            </a:r>
            <a:r>
              <a:rPr lang="en-US" b="1" baseline="0" dirty="0" smtClean="0"/>
              <a:t> w/ younger, healthy workforces will likely see higher rate increases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	Group claims experience will no longer be relevant</a:t>
            </a:r>
          </a:p>
          <a:p>
            <a:endParaRPr lang="en-US" b="1" dirty="0" smtClean="0"/>
          </a:p>
          <a:p>
            <a:r>
              <a:rPr lang="en-US" b="1" dirty="0" smtClean="0"/>
              <a:t>	Groups</a:t>
            </a:r>
            <a:r>
              <a:rPr lang="en-US" b="1" baseline="0" dirty="0" smtClean="0"/>
              <a:t> w/ wellness plans will be rated same as those who don’t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Legislation introduced to allow states to retain 1-50 SG definition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9D188-33A5-42F9-A1CA-867E0AFBFB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943600"/>
            <a:ext cx="5867400" cy="555625"/>
          </a:xfrm>
        </p:spPr>
        <p:txBody>
          <a:bodyPr>
            <a:normAutofit/>
          </a:bodyPr>
          <a:lstStyle>
            <a:lvl1pPr>
              <a:defRPr lang="en-US" b="1" spc="300" dirty="0">
                <a:solidFill>
                  <a:srgbClr val="003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6400800"/>
            <a:ext cx="5867400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spc="300">
                <a:solidFill>
                  <a:srgbClr val="003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133600" y="609600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>
                <a:solidFill>
                  <a:srgbClr val="003066"/>
                </a:solidFill>
                <a:latin typeface="Century Gothic"/>
                <a:cs typeface="Century Gothic"/>
              </a:defRPr>
            </a:lvl1pPr>
          </a:lstStyle>
          <a:p>
            <a:pPr marL="12700"/>
            <a:r>
              <a:rPr spc="300" dirty="0"/>
              <a:t>E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P</a:t>
            </a:r>
            <a:r>
              <a:rPr spc="-95" dirty="0"/>
              <a:t> </a:t>
            </a:r>
            <a:r>
              <a:rPr dirty="0"/>
              <a:t>L</a:t>
            </a:r>
            <a:r>
              <a:rPr spc="-90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E  </a:t>
            </a:r>
            <a:r>
              <a:rPr spc="-190" dirty="0"/>
              <a:t> </a:t>
            </a:r>
            <a:r>
              <a:rPr dirty="0"/>
              <a:t>B</a:t>
            </a:r>
            <a:r>
              <a:rPr spc="-90" dirty="0"/>
              <a:t> </a:t>
            </a:r>
            <a:r>
              <a:rPr spc="300" dirty="0"/>
              <a:t>E</a:t>
            </a:r>
            <a:r>
              <a:rPr dirty="0"/>
              <a:t>N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F</a:t>
            </a:r>
            <a:r>
              <a:rPr spc="-10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T</a:t>
            </a:r>
            <a:r>
              <a:rPr spc="-90" dirty="0"/>
              <a:t> 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943600"/>
            <a:ext cx="5867400" cy="555625"/>
          </a:xfrm>
        </p:spPr>
        <p:txBody>
          <a:bodyPr>
            <a:normAutofit/>
          </a:bodyPr>
          <a:lstStyle>
            <a:lvl1pPr>
              <a:defRPr lang="en-US" b="1" spc="300" dirty="0">
                <a:solidFill>
                  <a:srgbClr val="003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6400800"/>
            <a:ext cx="5867400" cy="304800"/>
          </a:xfrm>
        </p:spPr>
        <p:txBody>
          <a:bodyPr>
            <a:normAutofit/>
          </a:bodyPr>
          <a:lstStyle>
            <a:lvl1pPr marL="0" indent="0" algn="l">
              <a:buNone/>
              <a:defRPr sz="1200" spc="300">
                <a:solidFill>
                  <a:srgbClr val="003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6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5410200" y="6324600"/>
            <a:ext cx="3352800" cy="304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400" kern="1200" spc="300">
                <a:solidFill>
                  <a:srgbClr val="0030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EMPLOYEE BENEFITS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33600" y="6096000"/>
            <a:ext cx="6629400" cy="0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>
            <a:lvl1pPr>
              <a:defRPr sz="2000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505200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6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Font typeface="Times New Roman" pitchFamily="18" charset="0"/>
              <a:buChar char="-"/>
              <a:defRPr sz="1400">
                <a:latin typeface="Times New Roman" pitchFamily="18" charset="0"/>
                <a:cs typeface="Times New Roman" pitchFamily="18" charset="0"/>
              </a:defRPr>
            </a:lvl2pPr>
            <a:lvl3pPr marL="1085850" indent="-171450">
              <a:buFont typeface="Arial" pitchFamily="34" charset="0"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76400"/>
            <a:ext cx="8229600" cy="457200"/>
          </a:xfrm>
        </p:spPr>
        <p:txBody>
          <a:bodyPr/>
          <a:lstStyle>
            <a:lvl1pPr>
              <a:defRPr sz="2000" spc="300">
                <a:solidFill>
                  <a:srgbClr val="4CB3DB"/>
                </a:solidFill>
              </a:defRPr>
            </a:lvl1pPr>
          </a:lstStyle>
          <a:p>
            <a:pPr lvl="0"/>
            <a:r>
              <a:rPr lang="en-US" dirty="0" smtClean="0"/>
              <a:t>CLICK TO EDIT SUB-HEADER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5410200" y="6324600"/>
            <a:ext cx="3352800" cy="304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400" kern="1200" spc="300">
                <a:solidFill>
                  <a:srgbClr val="0030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EMPLOYEE BENEFITS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33600" y="6096000"/>
            <a:ext cx="6629400" cy="0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505200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6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Font typeface="Times New Roman" pitchFamily="18" charset="0"/>
              <a:buChar char="-"/>
              <a:defRPr sz="1400">
                <a:latin typeface="Times New Roman" pitchFamily="18" charset="0"/>
                <a:cs typeface="Times New Roman" pitchFamily="18" charset="0"/>
              </a:defRPr>
            </a:lvl2pPr>
            <a:lvl3pPr marL="1085850" indent="-171450">
              <a:buFont typeface="Arial" pitchFamily="34" charset="0"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76400"/>
            <a:ext cx="8229600" cy="457200"/>
          </a:xfrm>
        </p:spPr>
        <p:txBody>
          <a:bodyPr/>
          <a:lstStyle>
            <a:lvl1pPr>
              <a:defRPr sz="2000" spc="300">
                <a:solidFill>
                  <a:srgbClr val="4CB3DB"/>
                </a:solidFill>
              </a:defRPr>
            </a:lvl1pPr>
          </a:lstStyle>
          <a:p>
            <a:pPr lvl="0"/>
            <a:r>
              <a:rPr lang="en-US" dirty="0" smtClean="0"/>
              <a:t>CLICK TO EDIT SUB-HEADER</a:t>
            </a:r>
          </a:p>
        </p:txBody>
      </p:sp>
    </p:spTree>
    <p:extLst>
      <p:ext uri="{BB962C8B-B14F-4D97-AF65-F5344CB8AC3E}">
        <p14:creationId xmlns:p14="http://schemas.microsoft.com/office/powerpoint/2010/main" val="174991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5410200" y="6324600"/>
            <a:ext cx="3352800" cy="304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400" kern="1200" spc="300">
                <a:solidFill>
                  <a:srgbClr val="0030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EMPLOYEE BENEFITS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33600" y="6096000"/>
            <a:ext cx="6629400" cy="0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76400"/>
            <a:ext cx="5486400" cy="533400"/>
          </a:xfrm>
        </p:spPr>
        <p:txBody>
          <a:bodyPr anchor="t"/>
          <a:lstStyle>
            <a:lvl1pPr algn="l">
              <a:defRPr sz="2000" b="0" spc="300">
                <a:solidFill>
                  <a:srgbClr val="4CB3D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209800"/>
            <a:ext cx="8229600" cy="3657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>
                <a:solidFill>
                  <a:srgbClr val="003066"/>
                </a:solidFill>
                <a:latin typeface="Century Gothic"/>
                <a:cs typeface="Century Gothic"/>
              </a:defRPr>
            </a:lvl1pPr>
          </a:lstStyle>
          <a:p>
            <a:pPr marL="12700"/>
            <a:r>
              <a:rPr spc="300" dirty="0"/>
              <a:t>E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P</a:t>
            </a:r>
            <a:r>
              <a:rPr spc="-95" dirty="0"/>
              <a:t> </a:t>
            </a:r>
            <a:r>
              <a:rPr dirty="0"/>
              <a:t>L</a:t>
            </a:r>
            <a:r>
              <a:rPr spc="-90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E  </a:t>
            </a:r>
            <a:r>
              <a:rPr spc="-190" dirty="0"/>
              <a:t> </a:t>
            </a:r>
            <a:r>
              <a:rPr dirty="0"/>
              <a:t>B</a:t>
            </a:r>
            <a:r>
              <a:rPr spc="-90" dirty="0"/>
              <a:t> </a:t>
            </a:r>
            <a:r>
              <a:rPr spc="300" dirty="0"/>
              <a:t>E</a:t>
            </a:r>
            <a:r>
              <a:rPr dirty="0"/>
              <a:t>N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F</a:t>
            </a:r>
            <a:r>
              <a:rPr spc="-10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T</a:t>
            </a:r>
            <a:r>
              <a:rPr spc="-90" dirty="0"/>
              <a:t> 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>
                <a:solidFill>
                  <a:srgbClr val="003066"/>
                </a:solidFill>
                <a:latin typeface="Century Gothic"/>
                <a:cs typeface="Century Gothic"/>
              </a:defRPr>
            </a:lvl1pPr>
          </a:lstStyle>
          <a:p>
            <a:pPr marL="12700"/>
            <a:r>
              <a:rPr spc="300" dirty="0"/>
              <a:t>E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P</a:t>
            </a:r>
            <a:r>
              <a:rPr spc="-95" dirty="0"/>
              <a:t> </a:t>
            </a:r>
            <a:r>
              <a:rPr dirty="0"/>
              <a:t>L</a:t>
            </a:r>
            <a:r>
              <a:rPr spc="-90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E  </a:t>
            </a:r>
            <a:r>
              <a:rPr spc="-190" dirty="0"/>
              <a:t> </a:t>
            </a:r>
            <a:r>
              <a:rPr dirty="0"/>
              <a:t>B</a:t>
            </a:r>
            <a:r>
              <a:rPr spc="-90" dirty="0"/>
              <a:t> </a:t>
            </a:r>
            <a:r>
              <a:rPr spc="300" dirty="0"/>
              <a:t>E</a:t>
            </a:r>
            <a:r>
              <a:rPr dirty="0"/>
              <a:t>N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F</a:t>
            </a:r>
            <a:r>
              <a:rPr spc="-10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T</a:t>
            </a:r>
            <a:r>
              <a:rPr spc="-90" dirty="0"/>
              <a:t> 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>
                <a:solidFill>
                  <a:srgbClr val="003066"/>
                </a:solidFill>
                <a:latin typeface="Century Gothic"/>
                <a:cs typeface="Century Gothic"/>
              </a:defRPr>
            </a:lvl1pPr>
          </a:lstStyle>
          <a:p>
            <a:pPr marL="12700"/>
            <a:r>
              <a:rPr spc="300" dirty="0"/>
              <a:t>E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P</a:t>
            </a:r>
            <a:r>
              <a:rPr spc="-95" dirty="0"/>
              <a:t> </a:t>
            </a:r>
            <a:r>
              <a:rPr dirty="0"/>
              <a:t>L</a:t>
            </a:r>
            <a:r>
              <a:rPr spc="-90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E  </a:t>
            </a:r>
            <a:r>
              <a:rPr spc="-190" dirty="0"/>
              <a:t> </a:t>
            </a:r>
            <a:r>
              <a:rPr dirty="0"/>
              <a:t>B</a:t>
            </a:r>
            <a:r>
              <a:rPr spc="-90" dirty="0"/>
              <a:t> </a:t>
            </a:r>
            <a:r>
              <a:rPr spc="300" dirty="0"/>
              <a:t>E</a:t>
            </a:r>
            <a:r>
              <a:rPr dirty="0"/>
              <a:t>N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F</a:t>
            </a:r>
            <a:r>
              <a:rPr spc="-10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T</a:t>
            </a:r>
            <a:r>
              <a:rPr spc="-90" dirty="0"/>
              <a:t> 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3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133600" y="6096000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3175">
            <a:solidFill>
              <a:srgbClr val="DADADA"/>
            </a:solidFill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>
                <a:solidFill>
                  <a:srgbClr val="003066"/>
                </a:solidFill>
                <a:latin typeface="Century Gothic"/>
                <a:cs typeface="Century Gothic"/>
              </a:defRPr>
            </a:lvl1pPr>
          </a:lstStyle>
          <a:p>
            <a:pPr marL="12700"/>
            <a:r>
              <a:rPr spc="300" dirty="0"/>
              <a:t>E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P</a:t>
            </a:r>
            <a:r>
              <a:rPr spc="-95" dirty="0"/>
              <a:t> </a:t>
            </a:r>
            <a:r>
              <a:rPr dirty="0"/>
              <a:t>L</a:t>
            </a:r>
            <a:r>
              <a:rPr spc="-90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E  </a:t>
            </a:r>
            <a:r>
              <a:rPr spc="-190" dirty="0"/>
              <a:t> </a:t>
            </a:r>
            <a:r>
              <a:rPr dirty="0"/>
              <a:t>B</a:t>
            </a:r>
            <a:r>
              <a:rPr spc="-90" dirty="0"/>
              <a:t> </a:t>
            </a:r>
            <a:r>
              <a:rPr spc="300" dirty="0"/>
              <a:t>E</a:t>
            </a:r>
            <a:r>
              <a:rPr dirty="0"/>
              <a:t>N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F</a:t>
            </a:r>
            <a:r>
              <a:rPr spc="-10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T</a:t>
            </a:r>
            <a:r>
              <a:rPr spc="-90" dirty="0"/>
              <a:t> 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DB37B-14F3-450C-9522-8C9CFFCDAB75}" type="datetimeFigureOut">
              <a:rPr lang="en-US"/>
              <a:pPr>
                <a:defRPr/>
              </a:pPr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9B4AAA-A6D9-4D57-85B9-698611C8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9" r:id="rId2"/>
    <p:sldLayoutId id="2147483825" r:id="rId3"/>
    <p:sldLayoutId id="2147483830" r:id="rId4"/>
    <p:sldLayoutId id="2147483828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entury Gothic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918" y="2152127"/>
            <a:ext cx="8088162" cy="377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109723"/>
            <a:ext cx="8072119" cy="389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39915" y="6320535"/>
            <a:ext cx="2298065" cy="22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rgbClr val="003066"/>
                </a:solidFill>
                <a:latin typeface="Century Gothic"/>
                <a:cs typeface="Century Gothic"/>
              </a:defRPr>
            </a:lvl1pPr>
          </a:lstStyle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pc="300" dirty="0"/>
              <a:t>E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P</a:t>
            </a:r>
            <a:r>
              <a:rPr spc="-95" dirty="0"/>
              <a:t> </a:t>
            </a:r>
            <a:r>
              <a:rPr dirty="0"/>
              <a:t>L</a:t>
            </a:r>
            <a:r>
              <a:rPr spc="-90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E  </a:t>
            </a:r>
            <a:r>
              <a:rPr spc="-190" dirty="0"/>
              <a:t> </a:t>
            </a:r>
            <a:r>
              <a:rPr dirty="0"/>
              <a:t>B</a:t>
            </a:r>
            <a:r>
              <a:rPr spc="-90" dirty="0"/>
              <a:t> </a:t>
            </a:r>
            <a:r>
              <a:rPr spc="300" dirty="0"/>
              <a:t>E</a:t>
            </a:r>
            <a:r>
              <a:rPr dirty="0"/>
              <a:t>N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F</a:t>
            </a:r>
            <a:r>
              <a:rPr spc="-10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T</a:t>
            </a:r>
            <a:r>
              <a:rPr spc="-90" dirty="0"/>
              <a:t> 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05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90273"/>
            <a:ext cx="7315200" cy="79511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ACA COMPLIANCE and</a:t>
            </a:r>
            <a:br>
              <a:rPr lang="en-US" sz="2400" dirty="0" smtClean="0"/>
            </a:br>
            <a:r>
              <a:rPr lang="en-US" sz="2400" dirty="0" smtClean="0"/>
              <a:t>PREPARATION FOR 2016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55682"/>
            <a:ext cx="5867400" cy="304800"/>
          </a:xfrm>
        </p:spPr>
        <p:txBody>
          <a:bodyPr/>
          <a:lstStyle/>
          <a:p>
            <a:r>
              <a:rPr lang="en-US" b="1" dirty="0" smtClean="0"/>
              <a:t>September 2015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30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NEAR TERM ISSUES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2015 (cont’d)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$</a:t>
            </a:r>
            <a:r>
              <a:rPr lang="en-US" sz="2000" b="1" dirty="0" smtClean="0">
                <a:solidFill>
                  <a:schemeClr val="tx1"/>
                </a:solidFill>
              </a:rPr>
              <a:t>2.08 </a:t>
            </a:r>
            <a:r>
              <a:rPr lang="en-US" sz="2000" b="1" dirty="0">
                <a:solidFill>
                  <a:schemeClr val="tx1"/>
                </a:solidFill>
              </a:rPr>
              <a:t>PMPY PCORI </a:t>
            </a:r>
            <a:r>
              <a:rPr lang="en-US" sz="2000" b="1" dirty="0" smtClean="0">
                <a:solidFill>
                  <a:schemeClr val="tx1"/>
                </a:solidFill>
              </a:rPr>
              <a:t>Fee 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(       $.08 or 4%)</a:t>
            </a:r>
          </a:p>
          <a:p>
            <a:pPr marL="457200"/>
            <a:endParaRPr lang="en-US" sz="20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$44 </a:t>
            </a:r>
            <a:r>
              <a:rPr lang="en-US" sz="2000" b="1" dirty="0">
                <a:solidFill>
                  <a:schemeClr val="tx1"/>
                </a:solidFill>
              </a:rPr>
              <a:t>PMPY Temporary Reinsurance </a:t>
            </a:r>
            <a:r>
              <a:rPr lang="en-US" sz="2000" b="1" dirty="0" smtClean="0">
                <a:solidFill>
                  <a:schemeClr val="tx1"/>
                </a:solidFill>
              </a:rPr>
              <a:t>Fee </a:t>
            </a:r>
          </a:p>
          <a:p>
            <a:pPr marL="17145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(        $19 or 30%)</a:t>
            </a:r>
          </a:p>
          <a:p>
            <a:pPr marL="17145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$11.3 </a:t>
            </a:r>
            <a:r>
              <a:rPr lang="en-US" sz="2000" b="1" dirty="0">
                <a:solidFill>
                  <a:schemeClr val="tx1"/>
                </a:solidFill>
              </a:rPr>
              <a:t>billion in fees on health insurance </a:t>
            </a:r>
            <a:r>
              <a:rPr lang="en-US" sz="2000" b="1" dirty="0" smtClean="0">
                <a:solidFill>
                  <a:schemeClr val="tx1"/>
                </a:solidFill>
              </a:rPr>
              <a:t>sector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(         $3.3 billion or 41%)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143000" y="3141133"/>
            <a:ext cx="30480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43000" y="4217532"/>
            <a:ext cx="414564" cy="40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18198"/>
            <a:ext cx="414564" cy="40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9400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NEAR TERM ISSUES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2016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Employer Shared Responsibility requirements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for </a:t>
            </a:r>
            <a:r>
              <a:rPr lang="en-US" sz="2000" b="1" u="sng" dirty="0" smtClean="0">
                <a:solidFill>
                  <a:schemeClr val="tx1"/>
                </a:solidFill>
              </a:rPr>
              <a:t>50+</a:t>
            </a:r>
            <a:r>
              <a:rPr lang="en-US" sz="2000" b="1" dirty="0" smtClean="0">
                <a:solidFill>
                  <a:schemeClr val="tx1"/>
                </a:solidFill>
              </a:rPr>
              <a:t> to avoid $2,160 /$3,240 penalties</a:t>
            </a:r>
            <a:endParaRPr lang="en-US" sz="2000" b="1" dirty="0">
              <a:solidFill>
                <a:schemeClr val="tx1"/>
              </a:solidFill>
            </a:endParaRP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Minimum value and affordable plan</a:t>
            </a:r>
          </a:p>
          <a:p>
            <a:pPr marL="628650" lvl="1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   must </a:t>
            </a:r>
            <a:r>
              <a:rPr lang="en-US" sz="1800" b="1" dirty="0">
                <a:solidFill>
                  <a:schemeClr val="tx1"/>
                </a:solidFill>
              </a:rPr>
              <a:t>be </a:t>
            </a:r>
            <a:r>
              <a:rPr lang="en-US" sz="1800" b="1" dirty="0" smtClean="0">
                <a:solidFill>
                  <a:schemeClr val="tx1"/>
                </a:solidFill>
              </a:rPr>
              <a:t>offered to at least </a:t>
            </a:r>
            <a:r>
              <a:rPr lang="en-US" sz="1800" b="1" u="sng" dirty="0" smtClean="0">
                <a:solidFill>
                  <a:schemeClr val="tx1"/>
                </a:solidFill>
              </a:rPr>
              <a:t>95%</a:t>
            </a:r>
            <a:r>
              <a:rPr lang="en-US" sz="1800" b="1" dirty="0" smtClean="0">
                <a:solidFill>
                  <a:schemeClr val="tx1"/>
                </a:solidFill>
              </a:rPr>
              <a:t> of FT employees</a:t>
            </a:r>
            <a:endParaRPr lang="en-US" sz="1800" b="1" dirty="0">
              <a:solidFill>
                <a:schemeClr val="tx1"/>
              </a:solidFill>
            </a:endParaRPr>
          </a:p>
          <a:p>
            <a:pPr marL="914400" lvl="1"/>
            <a:r>
              <a:rPr lang="en-US" sz="1800" b="1" dirty="0">
                <a:solidFill>
                  <a:schemeClr val="tx1"/>
                </a:solidFill>
              </a:rPr>
              <a:t>Affordability safeharbors </a:t>
            </a:r>
            <a:r>
              <a:rPr lang="en-US" sz="1800" b="1" dirty="0" smtClean="0">
                <a:solidFill>
                  <a:schemeClr val="tx1"/>
                </a:solidFill>
              </a:rPr>
              <a:t>remain fixed </a:t>
            </a:r>
            <a:r>
              <a:rPr lang="en-US" sz="1800" b="1" dirty="0">
                <a:solidFill>
                  <a:schemeClr val="tx1"/>
                </a:solidFill>
              </a:rPr>
              <a:t>at 9.5%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628650" lvl="1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   of employee’s income/FPL</a:t>
            </a:r>
          </a:p>
          <a:p>
            <a:pPr marL="914400" lvl="1"/>
            <a:endParaRPr lang="en-US" sz="10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Small group market expands to include 50 – 99	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Member age rating and “metal” plans applies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Part of common risk pool with 1 – 49 groups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Employee choice in Marketplace SHOP plans</a:t>
            </a:r>
          </a:p>
          <a:p>
            <a:pPr marL="914400" lvl="1"/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438400"/>
            <a:ext cx="1371719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NEAR TERM ISSUES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2016 (cont’d)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Employer Shared Responsibility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u="sng" dirty="0" smtClean="0">
                <a:solidFill>
                  <a:schemeClr val="tx1"/>
                </a:solidFill>
              </a:rPr>
              <a:t>reporting </a:t>
            </a:r>
            <a:r>
              <a:rPr lang="en-US" sz="2000" b="1" dirty="0" smtClean="0">
                <a:solidFill>
                  <a:schemeClr val="tx1"/>
                </a:solidFill>
              </a:rPr>
              <a:t>for 50+ using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Forms 1094-C and 1095-C</a:t>
            </a:r>
          </a:p>
          <a:p>
            <a:pPr marL="171450" indent="0"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Many third-party </a:t>
            </a:r>
            <a:r>
              <a:rPr lang="en-US" sz="2000" b="1" dirty="0" smtClean="0">
                <a:solidFill>
                  <a:schemeClr val="tx1"/>
                </a:solidFill>
              </a:rPr>
              <a:t>solutions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emerging </a:t>
            </a:r>
            <a:r>
              <a:rPr lang="en-US" sz="2000" b="1" dirty="0" smtClean="0">
                <a:solidFill>
                  <a:schemeClr val="tx1"/>
                </a:solidFill>
              </a:rPr>
              <a:t>for employers</a:t>
            </a:r>
          </a:p>
          <a:p>
            <a:pPr marL="171450" indent="0"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Individual </a:t>
            </a:r>
            <a:r>
              <a:rPr lang="en-US" sz="2000" b="1" dirty="0">
                <a:solidFill>
                  <a:schemeClr val="tx1"/>
                </a:solidFill>
              </a:rPr>
              <a:t>Mandate </a:t>
            </a:r>
            <a:r>
              <a:rPr lang="en-US" sz="2000" b="1" dirty="0" smtClean="0">
                <a:solidFill>
                  <a:schemeClr val="tx1"/>
                </a:solidFill>
              </a:rPr>
              <a:t>enrollment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  <a:r>
              <a:rPr lang="en-US" sz="2000" b="1" u="sng" dirty="0" smtClean="0">
                <a:solidFill>
                  <a:schemeClr val="tx1"/>
                </a:solidFill>
              </a:rPr>
              <a:t>reporting </a:t>
            </a:r>
            <a:r>
              <a:rPr lang="en-US" sz="2000" b="1" dirty="0" smtClean="0">
                <a:solidFill>
                  <a:schemeClr val="tx1"/>
                </a:solidFill>
              </a:rPr>
              <a:t>for carriers and self-insured plans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using Form 1095-B / 1095-C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23" y="1682497"/>
            <a:ext cx="2333740" cy="302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697">
            <a:off x="4913641" y="2804646"/>
            <a:ext cx="2868767" cy="221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4848">
            <a:off x="5850489" y="3243881"/>
            <a:ext cx="2925424" cy="22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NEAR TERM ISSUES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2016 (cont’d)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$</a:t>
            </a:r>
            <a:r>
              <a:rPr lang="en-US" sz="2000" b="1" dirty="0" smtClean="0">
                <a:solidFill>
                  <a:schemeClr val="tx1"/>
                </a:solidFill>
              </a:rPr>
              <a:t>2.16 </a:t>
            </a:r>
            <a:r>
              <a:rPr lang="en-US" sz="2000" b="1" dirty="0">
                <a:solidFill>
                  <a:schemeClr val="tx1"/>
                </a:solidFill>
              </a:rPr>
              <a:t>PMPY PCORI </a:t>
            </a:r>
            <a:r>
              <a:rPr lang="en-US" sz="2000" b="1" dirty="0" smtClean="0">
                <a:solidFill>
                  <a:schemeClr val="tx1"/>
                </a:solidFill>
              </a:rPr>
              <a:t>Fee (projected)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(       $.08 or 4%)</a:t>
            </a:r>
          </a:p>
          <a:p>
            <a:pPr marL="457200"/>
            <a:endParaRPr lang="en-US" sz="12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$27 </a:t>
            </a:r>
            <a:r>
              <a:rPr lang="en-US" sz="2000" b="1" dirty="0">
                <a:solidFill>
                  <a:schemeClr val="tx1"/>
                </a:solidFill>
              </a:rPr>
              <a:t>PMPY Temporary Reinsurance </a:t>
            </a:r>
            <a:r>
              <a:rPr lang="en-US" sz="2000" b="1" dirty="0" smtClean="0">
                <a:solidFill>
                  <a:schemeClr val="tx1"/>
                </a:solidFill>
              </a:rPr>
              <a:t>Fee </a:t>
            </a:r>
          </a:p>
          <a:p>
            <a:pPr marL="17145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   (        $17 or 39%)</a:t>
            </a:r>
          </a:p>
          <a:p>
            <a:pPr marL="17145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$11.3 </a:t>
            </a:r>
            <a:r>
              <a:rPr lang="en-US" sz="2000" b="1" dirty="0">
                <a:solidFill>
                  <a:schemeClr val="tx1"/>
                </a:solidFill>
              </a:rPr>
              <a:t>billion in fees on health insurance </a:t>
            </a:r>
            <a:r>
              <a:rPr lang="en-US" sz="2000" b="1" dirty="0" smtClean="0">
                <a:solidFill>
                  <a:schemeClr val="tx1"/>
                </a:solidFill>
              </a:rPr>
              <a:t>sector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(no increase from 2015)</a:t>
            </a:r>
          </a:p>
          <a:p>
            <a:pPr marL="171450" indent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Removal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Family </a:t>
            </a:r>
            <a:r>
              <a:rPr lang="en-US" sz="2000" b="1" dirty="0">
                <a:solidFill>
                  <a:schemeClr val="tx1"/>
                </a:solidFill>
              </a:rPr>
              <a:t>deductibles in HDHPs</a:t>
            </a:r>
          </a:p>
        </p:txBody>
      </p:sp>
      <p:sp>
        <p:nvSpPr>
          <p:cNvPr id="5" name="Up Arrow 4"/>
          <p:cNvSpPr/>
          <p:nvPr/>
        </p:nvSpPr>
        <p:spPr>
          <a:xfrm>
            <a:off x="1332399" y="3124200"/>
            <a:ext cx="304800" cy="381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77517" y="4062965"/>
            <a:ext cx="414564" cy="40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4475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NEAR TERM ISSUES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4475"/>
            <a:ext cx="2324100" cy="2324100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2017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$</a:t>
            </a:r>
            <a:r>
              <a:rPr lang="en-US" sz="2000" b="1" dirty="0" smtClean="0">
                <a:solidFill>
                  <a:schemeClr val="tx1"/>
                </a:solidFill>
              </a:rPr>
              <a:t>2.25 </a:t>
            </a:r>
            <a:r>
              <a:rPr lang="en-US" sz="2000" b="1" dirty="0">
                <a:solidFill>
                  <a:schemeClr val="tx1"/>
                </a:solidFill>
              </a:rPr>
              <a:t>PMPY PCORI </a:t>
            </a:r>
            <a:r>
              <a:rPr lang="en-US" sz="2000" b="1" dirty="0" smtClean="0">
                <a:solidFill>
                  <a:schemeClr val="tx1"/>
                </a:solidFill>
              </a:rPr>
              <a:t>Fee (projected)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(       $.09 or 4%)</a:t>
            </a:r>
          </a:p>
          <a:p>
            <a:pPr marL="457200"/>
            <a:endParaRPr lang="en-US" sz="20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Temporary </a:t>
            </a:r>
            <a:r>
              <a:rPr lang="en-US" sz="2000" b="1" dirty="0">
                <a:solidFill>
                  <a:schemeClr val="tx1"/>
                </a:solidFill>
              </a:rPr>
              <a:t>Reinsurance </a:t>
            </a:r>
            <a:r>
              <a:rPr lang="en-US" sz="2000" b="1" dirty="0" smtClean="0">
                <a:solidFill>
                  <a:schemeClr val="tx1"/>
                </a:solidFill>
              </a:rPr>
              <a:t>Fee</a:t>
            </a:r>
          </a:p>
          <a:p>
            <a:pPr marL="17145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   expires 12/31/16</a:t>
            </a:r>
          </a:p>
          <a:p>
            <a:pPr marL="17145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$13.9 </a:t>
            </a:r>
            <a:r>
              <a:rPr lang="en-US" sz="2000" b="1" dirty="0">
                <a:solidFill>
                  <a:schemeClr val="tx1"/>
                </a:solidFill>
              </a:rPr>
              <a:t>billion in fees on health insurance </a:t>
            </a:r>
            <a:r>
              <a:rPr lang="en-US" sz="2000" b="1" dirty="0" smtClean="0">
                <a:solidFill>
                  <a:schemeClr val="tx1"/>
                </a:solidFill>
              </a:rPr>
              <a:t>sector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(        $2.6 billion or 23%; then another </a:t>
            </a:r>
            <a:r>
              <a:rPr lang="en-US" sz="2000" b="1" dirty="0">
                <a:solidFill>
                  <a:schemeClr val="tx1"/>
                </a:solidFill>
              </a:rPr>
              <a:t>3%      </a:t>
            </a:r>
            <a:r>
              <a:rPr lang="en-US" sz="2000" b="1" dirty="0" smtClean="0">
                <a:solidFill>
                  <a:schemeClr val="tx1"/>
                </a:solidFill>
              </a:rPr>
              <a:t>in </a:t>
            </a:r>
            <a:r>
              <a:rPr lang="en-US" sz="2000" b="1" dirty="0">
                <a:solidFill>
                  <a:schemeClr val="tx1"/>
                </a:solidFill>
              </a:rPr>
              <a:t>2018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  and </a:t>
            </a:r>
            <a:r>
              <a:rPr lang="en-US" sz="2000" b="1" dirty="0">
                <a:solidFill>
                  <a:schemeClr val="tx1"/>
                </a:solidFill>
              </a:rPr>
              <a:t>indexed by premium growth thereafter)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414564" cy="408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257798"/>
            <a:ext cx="414564" cy="408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257797"/>
            <a:ext cx="414564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EMERGING ISSUES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Automatic enrollment of new hires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Discrimination testing of insured plans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Cadillac Tax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07771"/>
            <a:ext cx="2967477" cy="19690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AUTOMATIC ENROLLMENT OF NEW HIRES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5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Employers subject to FLSA and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 with more than 200 fulltime employees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Auto enroll new fulltime employees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 </a:t>
            </a:r>
            <a:r>
              <a:rPr lang="en-US" sz="2000" b="1" dirty="0" smtClean="0">
                <a:solidFill>
                  <a:schemeClr val="tx1"/>
                </a:solidFill>
              </a:rPr>
              <a:t>in one of the employer’s health plans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Employee must have opportunity to opt out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Coverage still subject to employer’s waiting period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ACA did not include effective date for this provision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Employers not required to comply until final regulations are issued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DOL’s original intent was to complete rulemaking by 2014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Non-enforcement decision published February 2012</a:t>
            </a:r>
          </a:p>
        </p:txBody>
      </p:sp>
    </p:spTree>
    <p:extLst>
      <p:ext uri="{BB962C8B-B14F-4D97-AF65-F5344CB8AC3E}">
        <p14:creationId xmlns:p14="http://schemas.microsoft.com/office/powerpoint/2010/main" val="4403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93" y="2688566"/>
            <a:ext cx="3181350" cy="27000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DISCRIMINATION TESTING OF INSURED PLANS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Originally </a:t>
            </a:r>
            <a:r>
              <a:rPr lang="en-US" sz="2000" b="1" dirty="0">
                <a:solidFill>
                  <a:schemeClr val="tx1"/>
                </a:solidFill>
              </a:rPr>
              <a:t>to be effective on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first </a:t>
            </a:r>
            <a:r>
              <a:rPr lang="en-US" sz="2000" b="1" dirty="0">
                <a:solidFill>
                  <a:schemeClr val="tx1"/>
                </a:solidFill>
              </a:rPr>
              <a:t>plan year on or after September 23, 2010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Non-enforcement decision published end of 2010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Effective </a:t>
            </a:r>
            <a:r>
              <a:rPr lang="en-US" sz="2000" b="1" dirty="0" smtClean="0">
                <a:solidFill>
                  <a:schemeClr val="tx1"/>
                </a:solidFill>
              </a:rPr>
              <a:t>date:  Plan </a:t>
            </a:r>
            <a:r>
              <a:rPr lang="en-US" sz="2000" b="1" dirty="0">
                <a:solidFill>
                  <a:schemeClr val="tx1"/>
                </a:solidFill>
              </a:rPr>
              <a:t>Year </a:t>
            </a:r>
            <a:r>
              <a:rPr lang="en-US" sz="2000" b="1" dirty="0" smtClean="0">
                <a:solidFill>
                  <a:schemeClr val="tx1"/>
                </a:solidFill>
              </a:rPr>
              <a:t>beginning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“a specified period” </a:t>
            </a:r>
            <a:r>
              <a:rPr lang="en-US" sz="2000" b="1" dirty="0" smtClean="0">
                <a:solidFill>
                  <a:schemeClr val="tx1"/>
                </a:solidFill>
              </a:rPr>
              <a:t>after </a:t>
            </a:r>
            <a:r>
              <a:rPr lang="en-US" sz="2000" b="1" dirty="0">
                <a:solidFill>
                  <a:schemeClr val="tx1"/>
                </a:solidFill>
              </a:rPr>
              <a:t>release </a:t>
            </a:r>
            <a:r>
              <a:rPr lang="en-US" sz="2000" b="1" dirty="0" smtClean="0">
                <a:solidFill>
                  <a:schemeClr val="tx1"/>
                </a:solidFill>
              </a:rPr>
              <a:t>of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final regulation (likely 6 months)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Informal DOL comments: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no </a:t>
            </a:r>
            <a:r>
              <a:rPr lang="en-US" sz="2000" b="1" dirty="0">
                <a:solidFill>
                  <a:schemeClr val="tx1"/>
                </a:solidFill>
              </a:rPr>
              <a:t>rules will be published in </a:t>
            </a:r>
            <a:r>
              <a:rPr lang="en-US" sz="2000" b="1" dirty="0" smtClean="0">
                <a:solidFill>
                  <a:schemeClr val="tx1"/>
                </a:solidFill>
              </a:rPr>
              <a:t>2015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Rules to be “similar to”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</a:rPr>
              <a:t> Section </a:t>
            </a:r>
            <a:r>
              <a:rPr lang="en-US" sz="2000" b="1" dirty="0">
                <a:solidFill>
                  <a:prstClr val="black"/>
                </a:solidFill>
              </a:rPr>
              <a:t>105(h) testing for self-insured plans</a:t>
            </a:r>
          </a:p>
          <a:p>
            <a:pPr marL="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lvl="1"/>
            <a:endParaRPr lang="en-US" sz="1800" b="1" dirty="0"/>
          </a:p>
          <a:p>
            <a:pPr lvl="1"/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8224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DISCRIMINATION TESTING OF INSURED PLANS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399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For </a:t>
            </a:r>
            <a:r>
              <a:rPr lang="en-US" sz="2000" b="1" dirty="0">
                <a:solidFill>
                  <a:schemeClr val="tx1"/>
                </a:solidFill>
              </a:rPr>
              <a:t>insured plans, plan sponsor could be subject to: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Excise tax of $100 per day per impacted individual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Civil money penalty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Civil action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IRS requested comments on: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Employee contributions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Waiting periods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Use only an availability test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Geographic discrimination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Transition rules following merger, acquisition or other corporate transaction</a:t>
            </a:r>
          </a:p>
          <a:p>
            <a:pPr lvl="1"/>
            <a:endParaRPr lang="en-US" sz="1800" b="1" dirty="0" smtClean="0"/>
          </a:p>
          <a:p>
            <a:pPr lvl="1"/>
            <a:endParaRPr lang="en-US" sz="1800" b="1" dirty="0"/>
          </a:p>
          <a:p>
            <a:pPr lvl="1"/>
            <a:endParaRPr lang="en-US" sz="1800" b="1" dirty="0"/>
          </a:p>
          <a:p>
            <a:pPr lvl="1"/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7080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CADILLAC TAX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Excise Tax on High Cost Employer-Sponsored Health Coverage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Applies </a:t>
            </a:r>
            <a:r>
              <a:rPr lang="en-US" sz="2400" b="1" dirty="0">
                <a:solidFill>
                  <a:schemeClr val="tx1"/>
                </a:solidFill>
              </a:rPr>
              <a:t>to all employers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Applies to tax years beginning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 January </a:t>
            </a:r>
            <a:r>
              <a:rPr lang="en-US" sz="2400" b="1" dirty="0">
                <a:solidFill>
                  <a:schemeClr val="tx1"/>
                </a:solidFill>
              </a:rPr>
              <a:t>1, 2018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40% </a:t>
            </a:r>
            <a:r>
              <a:rPr lang="en-US" sz="2400" b="1" u="sng" dirty="0">
                <a:solidFill>
                  <a:schemeClr val="tx1"/>
                </a:solidFill>
              </a:rPr>
              <a:t>non-deductible</a:t>
            </a:r>
            <a:r>
              <a:rPr lang="en-US" sz="2400" b="1" dirty="0">
                <a:solidFill>
                  <a:schemeClr val="tx1"/>
                </a:solidFill>
              </a:rPr>
              <a:t> Excise Tax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</a:rPr>
              <a:t> on </a:t>
            </a:r>
            <a:r>
              <a:rPr lang="en-US" sz="2400" b="1" dirty="0">
                <a:solidFill>
                  <a:schemeClr val="tx1"/>
                </a:solidFill>
              </a:rPr>
              <a:t>costs above specified thresholds</a:t>
            </a: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28566"/>
            <a:ext cx="3279906" cy="18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19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Affordable Care Act</a:t>
            </a:r>
          </a:p>
          <a:p>
            <a:endParaRPr lang="en-US" sz="11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What’s Been Implemented So Far? 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  (A Quick Stroll Down Memory Lane)</a:t>
            </a:r>
          </a:p>
          <a:p>
            <a:pPr marL="457200" lvl="1" indent="0">
              <a:buNone/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Near-Term Issues (2015 – 2017)</a:t>
            </a:r>
          </a:p>
          <a:p>
            <a:pPr lvl="1"/>
            <a:endParaRPr lang="en-US" sz="11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Emerging Issues  (2018 and Beyond)</a:t>
            </a:r>
          </a:p>
          <a:p>
            <a:pPr lvl="1"/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Employer Strategies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DOL Audits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TOPICS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2192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541838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Applies only to those actually enrolled in a benefit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Calculated monthly during the tax </a:t>
            </a:r>
            <a:r>
              <a:rPr lang="en-US" sz="2600" b="1" dirty="0" smtClean="0">
                <a:solidFill>
                  <a:schemeClr val="tx1"/>
                </a:solidFill>
              </a:rPr>
              <a:t>year; paid annually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Calculated by the Employer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Employer communicates the amount payable 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</a:rPr>
              <a:t> to each payer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Cadillac tax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14537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Insured plans:  carrier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Employer contributions to an HSA or Archer MSA:        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</a:rPr>
              <a:t> employer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Any other type of applicable coverage:  “the person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</a:rPr>
              <a:t> that administers the plan”</a:t>
            </a:r>
            <a:endParaRPr lang="en-US" sz="2600" b="1" dirty="0">
              <a:solidFill>
                <a:schemeClr val="tx1"/>
              </a:solidFill>
            </a:endParaRPr>
          </a:p>
          <a:p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Payments allocated to payers based on proportionate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</a:rPr>
              <a:t> share of the total cost of Applicable Coverage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Who Pays the excise tax?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3494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Health plans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Health FSAs, HRAs, HSAs and Archer </a:t>
            </a:r>
            <a:r>
              <a:rPr lang="en-US" sz="2400" b="1" dirty="0" smtClean="0">
                <a:solidFill>
                  <a:schemeClr val="tx1"/>
                </a:solidFill>
              </a:rPr>
              <a:t>MSAs</a:t>
            </a:r>
          </a:p>
          <a:p>
            <a:pPr marL="628650" lvl="2"/>
            <a:r>
              <a:rPr lang="en-US" sz="2200" b="1" dirty="0" smtClean="0">
                <a:solidFill>
                  <a:schemeClr val="tx1"/>
                </a:solidFill>
              </a:rPr>
              <a:t>Employer contributions </a:t>
            </a:r>
            <a:r>
              <a:rPr lang="en-US" sz="2200" b="1" u="sng" dirty="0" smtClean="0">
                <a:solidFill>
                  <a:schemeClr val="tx1"/>
                </a:solidFill>
              </a:rPr>
              <a:t>and</a:t>
            </a:r>
            <a:r>
              <a:rPr lang="en-US" sz="2200" b="1" dirty="0" smtClean="0">
                <a:solidFill>
                  <a:schemeClr val="tx1"/>
                </a:solidFill>
              </a:rPr>
              <a:t> employee pre-tax contributions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Governmental </a:t>
            </a:r>
            <a:r>
              <a:rPr lang="en-US" sz="2400" b="1" dirty="0">
                <a:solidFill>
                  <a:schemeClr val="tx1"/>
                </a:solidFill>
              </a:rPr>
              <a:t>plans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On-site medical clinics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Retiree coverage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Multi-employer plans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Coverage for specified disease or illness if the coverage is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 excludable </a:t>
            </a:r>
            <a:r>
              <a:rPr lang="en-US" sz="2400" b="1" dirty="0">
                <a:solidFill>
                  <a:schemeClr val="tx1"/>
                </a:solidFill>
              </a:rPr>
              <a:t>or deductible from gross income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WHAT TYPES OF COVERAGES ARE INCLUDED?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3866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89" y="3305889"/>
            <a:ext cx="1590675" cy="1132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0"/>
            <a:ext cx="1743075" cy="14572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 fontScale="85000" lnSpcReduction="20000"/>
          </a:bodyPr>
          <a:lstStyle/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Vision and Dental plans not bundled with </a:t>
            </a:r>
            <a:r>
              <a:rPr lang="en-US" sz="2600" b="1" dirty="0">
                <a:solidFill>
                  <a:schemeClr val="tx1"/>
                </a:solidFill>
              </a:rPr>
              <a:t>Medical </a:t>
            </a:r>
            <a:r>
              <a:rPr lang="en-US" sz="2600" b="1" dirty="0" smtClean="0">
                <a:solidFill>
                  <a:schemeClr val="tx1"/>
                </a:solidFill>
              </a:rPr>
              <a:t>plan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Employee </a:t>
            </a:r>
            <a:r>
              <a:rPr lang="en-US" sz="2600" b="1" dirty="0">
                <a:solidFill>
                  <a:schemeClr val="tx1"/>
                </a:solidFill>
              </a:rPr>
              <a:t>after-tax HSA contributions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EAPs that meet the excluded coverage requirements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On-site medical clinics that provide de minimus </a:t>
            </a:r>
            <a:r>
              <a:rPr lang="en-US" sz="2600" b="1" dirty="0" smtClean="0">
                <a:solidFill>
                  <a:schemeClr val="tx1"/>
                </a:solidFill>
              </a:rPr>
              <a:t>care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Accident or disability income insurance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Liability insurance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Workers’ compensation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Automobile medical payment insurance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Credit-only insurance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Long term care insurance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Fixed indemnity insurance</a:t>
            </a:r>
          </a:p>
          <a:p>
            <a:pPr marL="285750" lvl="1">
              <a:buFont typeface="Arial" pitchFamily="34" charset="0"/>
              <a:buChar char="•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What types of coverages are </a:t>
            </a:r>
            <a:r>
              <a:rPr lang="en-US" b="1" u="sng" cap="all" dirty="0" smtClean="0"/>
              <a:t>not</a:t>
            </a:r>
            <a:r>
              <a:rPr lang="en-US" b="1" cap="all" dirty="0" smtClean="0"/>
              <a:t> included</a:t>
            </a:r>
            <a:r>
              <a:rPr lang="en-US" b="1" cap="al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41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74675" algn="l"/>
              </a:tabLst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Tax </a:t>
            </a:r>
            <a:r>
              <a:rPr lang="en-US" sz="2600" b="1" dirty="0">
                <a:solidFill>
                  <a:schemeClr val="tx1"/>
                </a:solidFill>
              </a:rPr>
              <a:t>is based on </a:t>
            </a:r>
            <a:r>
              <a:rPr lang="en-US" sz="2600" b="1" dirty="0" smtClean="0">
                <a:solidFill>
                  <a:schemeClr val="tx1"/>
                </a:solidFill>
              </a:rPr>
              <a:t>the average cost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of coverage for all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similarly </a:t>
            </a:r>
            <a:r>
              <a:rPr lang="en-US" sz="2600" b="1" dirty="0">
                <a:solidFill>
                  <a:schemeClr val="tx1"/>
                </a:solidFill>
              </a:rPr>
              <a:t>situated </a:t>
            </a:r>
            <a:r>
              <a:rPr lang="en-US" sz="2600" b="1" dirty="0" smtClean="0">
                <a:solidFill>
                  <a:schemeClr val="tx1"/>
                </a:solidFill>
              </a:rPr>
              <a:t>employees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without regard to whether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the </a:t>
            </a:r>
            <a:r>
              <a:rPr lang="en-US" sz="2600" b="1" dirty="0">
                <a:solidFill>
                  <a:schemeClr val="tx1"/>
                </a:solidFill>
              </a:rPr>
              <a:t>employer or employee pays for the 	coverage</a:t>
            </a:r>
          </a:p>
          <a:p>
            <a:pPr marL="0" indent="0">
              <a:buNone/>
            </a:pPr>
            <a:endParaRPr lang="en-US" sz="2600" b="1" u="sng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How do we Determine the cost of coverage?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607197"/>
            <a:ext cx="2475392" cy="16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74675" algn="l"/>
              </a:tabLst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Tax </a:t>
            </a:r>
            <a:r>
              <a:rPr lang="en-US" sz="2600" b="1" dirty="0">
                <a:solidFill>
                  <a:schemeClr val="tx1"/>
                </a:solidFill>
              </a:rPr>
              <a:t>is based on </a:t>
            </a:r>
            <a:r>
              <a:rPr lang="en-US" sz="2600" b="1" dirty="0" smtClean="0">
                <a:solidFill>
                  <a:schemeClr val="tx1"/>
                </a:solidFill>
              </a:rPr>
              <a:t>the average cost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of coverage for all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similarly </a:t>
            </a:r>
            <a:r>
              <a:rPr lang="en-US" sz="2600" b="1" dirty="0">
                <a:solidFill>
                  <a:schemeClr val="tx1"/>
                </a:solidFill>
              </a:rPr>
              <a:t>situated </a:t>
            </a:r>
            <a:r>
              <a:rPr lang="en-US" sz="2600" b="1" dirty="0" smtClean="0">
                <a:solidFill>
                  <a:schemeClr val="tx1"/>
                </a:solidFill>
              </a:rPr>
              <a:t>employees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u="sng" dirty="0" smtClean="0">
                <a:solidFill>
                  <a:schemeClr val="tx1"/>
                </a:solidFill>
              </a:rPr>
              <a:t>without regard to whether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u="sng" dirty="0" smtClean="0">
                <a:solidFill>
                  <a:schemeClr val="tx1"/>
                </a:solidFill>
              </a:rPr>
              <a:t>the </a:t>
            </a:r>
            <a:r>
              <a:rPr lang="en-US" sz="2600" b="1" u="sng" dirty="0">
                <a:solidFill>
                  <a:schemeClr val="tx1"/>
                </a:solidFill>
              </a:rPr>
              <a:t>employer or employee pays for the 	coverage</a:t>
            </a:r>
          </a:p>
          <a:p>
            <a:pPr marL="0" indent="0">
              <a:buNone/>
            </a:pPr>
            <a:endParaRPr lang="en-US" sz="2600" b="1" u="sng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How do we Determine the cost of coverage?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607197"/>
            <a:ext cx="2475392" cy="16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74675" algn="l"/>
              </a:tabLst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Tax </a:t>
            </a:r>
            <a:r>
              <a:rPr lang="en-US" sz="2600" b="1" dirty="0">
                <a:solidFill>
                  <a:schemeClr val="tx1"/>
                </a:solidFill>
              </a:rPr>
              <a:t>is based on </a:t>
            </a:r>
            <a:r>
              <a:rPr lang="en-US" sz="2600" b="1" dirty="0" smtClean="0">
                <a:solidFill>
                  <a:schemeClr val="tx1"/>
                </a:solidFill>
              </a:rPr>
              <a:t>the average cost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of coverage for all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u="sng" dirty="0" smtClean="0">
                <a:solidFill>
                  <a:schemeClr val="tx1"/>
                </a:solidFill>
              </a:rPr>
              <a:t>similarly </a:t>
            </a:r>
            <a:r>
              <a:rPr lang="en-US" sz="2600" b="1" u="sng" dirty="0">
                <a:solidFill>
                  <a:schemeClr val="tx1"/>
                </a:solidFill>
              </a:rPr>
              <a:t>situated </a:t>
            </a:r>
            <a:r>
              <a:rPr lang="en-US" sz="2600" b="1" u="sng" dirty="0" smtClean="0">
                <a:solidFill>
                  <a:schemeClr val="tx1"/>
                </a:solidFill>
              </a:rPr>
              <a:t>employees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without regard to whether</a:t>
            </a:r>
          </a:p>
          <a:p>
            <a:pPr marL="0" indent="0">
              <a:buNone/>
              <a:tabLst>
                <a:tab pos="574675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the </a:t>
            </a:r>
            <a:r>
              <a:rPr lang="en-US" sz="2600" b="1" dirty="0">
                <a:solidFill>
                  <a:schemeClr val="tx1"/>
                </a:solidFill>
              </a:rPr>
              <a:t>employer or employee pays for the 	coverage</a:t>
            </a:r>
          </a:p>
          <a:p>
            <a:pPr marL="0" indent="0">
              <a:buNone/>
            </a:pPr>
            <a:endParaRPr lang="en-US" sz="2600" b="1" u="sng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How do we Determine the cost of coverage?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607197"/>
            <a:ext cx="2475392" cy="16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IRS considering employee categories based on: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Nature of compensation (salaried vs. hourly)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Job categories (office vs. other, machinists vs. engineers, etc.)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Collective bargaining status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Geography (employee’s or employer’s)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Employment status (current vs. former employees,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  active vs. retired)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Combining retirees under and over age 65</a:t>
            </a:r>
          </a:p>
          <a:p>
            <a:pPr lvl="1"/>
            <a:r>
              <a:rPr lang="en-US" sz="2200" b="1" u="sng" dirty="0" smtClean="0">
                <a:solidFill>
                  <a:schemeClr val="tx1"/>
                </a:solidFill>
              </a:rPr>
              <a:t>Cannot</a:t>
            </a:r>
            <a:r>
              <a:rPr lang="en-US" sz="2200" b="1" dirty="0" smtClean="0">
                <a:solidFill>
                  <a:schemeClr val="tx1"/>
                </a:solidFill>
              </a:rPr>
              <a:t> be based on health status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How do we Determine the cost of coverage?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8918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Statute:  </a:t>
            </a:r>
            <a:r>
              <a:rPr lang="en-US" sz="2400" b="1" dirty="0" smtClean="0">
                <a:solidFill>
                  <a:schemeClr val="tx1"/>
                </a:solidFill>
              </a:rPr>
              <a:t>Costs calculated “under rules similar to”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 the rules for calculating COBRA premiums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traightforward for insured coverages:  premium rates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Self-insured: detailed guidance has never been released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General expectation is to include projected costs for claims, administration expense and stop-loss premiums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How do we Determine the cost of coverage?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49" y="2895600"/>
            <a:ext cx="1457165" cy="8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3770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2018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Generally, $10,200 Single / $27,500 All Other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Higher limits of  $11,850 Single / $30,950 if: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lvl="2"/>
            <a:r>
              <a:rPr lang="en-US" sz="2200" b="1" dirty="0" smtClean="0">
                <a:solidFill>
                  <a:schemeClr val="tx1"/>
                </a:solidFill>
              </a:rPr>
              <a:t>Individual </a:t>
            </a:r>
            <a:r>
              <a:rPr lang="en-US" sz="2200" b="1" dirty="0">
                <a:solidFill>
                  <a:schemeClr val="tx1"/>
                </a:solidFill>
              </a:rPr>
              <a:t>is a “qualified </a:t>
            </a:r>
            <a:r>
              <a:rPr lang="en-US" sz="2200" b="1" dirty="0" smtClean="0">
                <a:solidFill>
                  <a:schemeClr val="tx1"/>
                </a:solidFill>
              </a:rPr>
              <a:t>retiree”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Has attained age 55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Not entitled to Medicare</a:t>
            </a:r>
            <a:endParaRPr lang="en-US" sz="2000" b="1" dirty="0">
              <a:solidFill>
                <a:schemeClr val="tx1"/>
              </a:solidFill>
            </a:endParaRPr>
          </a:p>
          <a:p>
            <a:pPr lvl="2"/>
            <a:r>
              <a:rPr lang="en-US" sz="2200" b="1" dirty="0" smtClean="0">
                <a:solidFill>
                  <a:schemeClr val="tx1"/>
                </a:solidFill>
              </a:rPr>
              <a:t>Individual </a:t>
            </a:r>
            <a:r>
              <a:rPr lang="en-US" sz="2200" b="1" dirty="0">
                <a:solidFill>
                  <a:schemeClr val="tx1"/>
                </a:solidFill>
              </a:rPr>
              <a:t>participates in an employer plan where </a:t>
            </a:r>
            <a:r>
              <a:rPr lang="en-US" sz="2200" b="1" dirty="0" smtClean="0">
                <a:solidFill>
                  <a:schemeClr val="tx1"/>
                </a:solidFill>
              </a:rPr>
              <a:t>the majority  </a:t>
            </a:r>
          </a:p>
          <a:p>
            <a:pPr marL="914400" lvl="2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 of </a:t>
            </a:r>
            <a:r>
              <a:rPr lang="en-US" sz="2200" b="1" dirty="0">
                <a:solidFill>
                  <a:schemeClr val="tx1"/>
                </a:solidFill>
              </a:rPr>
              <a:t>covered employees are engaged in a high-risk </a:t>
            </a:r>
            <a:r>
              <a:rPr lang="en-US" sz="2200" b="1" dirty="0" smtClean="0">
                <a:solidFill>
                  <a:schemeClr val="tx1"/>
                </a:solidFill>
              </a:rPr>
              <a:t>profession</a:t>
            </a:r>
          </a:p>
          <a:p>
            <a:pPr marL="914400" lvl="2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 or </a:t>
            </a:r>
            <a:r>
              <a:rPr lang="en-US" sz="2200" b="1" dirty="0">
                <a:solidFill>
                  <a:schemeClr val="tx1"/>
                </a:solidFill>
              </a:rPr>
              <a:t>employed to install electrical or telecommunication </a:t>
            </a:r>
            <a:r>
              <a:rPr lang="en-US" sz="2200" b="1" dirty="0" smtClean="0">
                <a:solidFill>
                  <a:schemeClr val="tx1"/>
                </a:solidFill>
              </a:rPr>
              <a:t>lines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Higher limits only apply to qualifying individuals,                   	 </a:t>
            </a:r>
            <a:r>
              <a:rPr lang="en-US" sz="2400" b="1" u="sng" dirty="0" smtClean="0">
                <a:solidFill>
                  <a:schemeClr val="tx1"/>
                </a:solidFill>
              </a:rPr>
              <a:t>not</a:t>
            </a:r>
            <a:r>
              <a:rPr lang="en-US" sz="2400" b="1" dirty="0" smtClean="0">
                <a:solidFill>
                  <a:schemeClr val="tx1"/>
                </a:solidFill>
              </a:rPr>
              <a:t> entire group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What’s the cost threshold?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23599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WHAT’S BEEN IMPLEMENTED SO FAR?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2010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Grandfathered plans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Small Business Tax Credits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Pre-Existing Condition Insurance Plans (PCIP)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Adult Dependent Coverage to Age 26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Remove lifetime dollar limits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Restrict annual dollar limits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Prohibit pre-existing conditions exclusions for children under 19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External review process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Preventive services with no cost sharing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0"/>
            <a:ext cx="1689100" cy="25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What are “high risk professions”?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Law enforcement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</a:rPr>
              <a:t>ire protection activities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Out-of-hospital emergency medical care</a:t>
            </a:r>
          </a:p>
          <a:p>
            <a:pPr lvl="2"/>
            <a:r>
              <a:rPr lang="en-US" sz="2200" b="1" dirty="0" smtClean="0">
                <a:solidFill>
                  <a:schemeClr val="tx1"/>
                </a:solidFill>
              </a:rPr>
              <a:t>Includes EMTs, paramedics and first-responders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Longshore work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Construction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Mining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Agriculture (not including food processing)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Forestry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Fishing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Any individual retired from one of the above occupations after a minimum of 20 years’ employment in those occupations</a:t>
            </a:r>
          </a:p>
          <a:p>
            <a:pPr lvl="1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What’s the cost threshold?</a:t>
            </a:r>
            <a:endParaRPr lang="en-US" b="1" cap="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40" y="1714119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5612"/>
            <a:ext cx="1867380" cy="1240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04" y="4251836"/>
            <a:ext cx="185739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Age/gender adjustments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Thresholds are increased if employer has older or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 gender-biased enrollment compared to characteristics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 of the national workforce</a:t>
            </a:r>
          </a:p>
          <a:p>
            <a:pPr lvl="1"/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Demographics of national workforce today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Average worker age:  41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Average gender split:  47% Female / 53% Male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What’s the cost threshold?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9187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2019 </a:t>
            </a:r>
            <a:r>
              <a:rPr lang="en-US" sz="2600" b="1" dirty="0">
                <a:solidFill>
                  <a:schemeClr val="tx1"/>
                </a:solidFill>
              </a:rPr>
              <a:t>and later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Indexed by cost-of-living </a:t>
            </a:r>
            <a:r>
              <a:rPr lang="en-US" sz="2400" b="1" dirty="0" smtClean="0">
                <a:solidFill>
                  <a:schemeClr val="tx1"/>
                </a:solidFill>
              </a:rPr>
              <a:t>adjustment</a:t>
            </a:r>
          </a:p>
          <a:p>
            <a:pPr lvl="2"/>
            <a:r>
              <a:rPr lang="en-US" sz="2200" b="1" dirty="0" smtClean="0">
                <a:solidFill>
                  <a:schemeClr val="tx1"/>
                </a:solidFill>
              </a:rPr>
              <a:t>Annual increase in CPI plus 1 percentage point for 2019</a:t>
            </a:r>
          </a:p>
          <a:p>
            <a:pPr lvl="2"/>
            <a:r>
              <a:rPr lang="en-US" sz="2200" b="1" dirty="0" smtClean="0">
                <a:solidFill>
                  <a:schemeClr val="tx1"/>
                </a:solidFill>
              </a:rPr>
              <a:t>Annual increase in CPI for subsequent years</a:t>
            </a:r>
            <a:endParaRPr lang="en-US" sz="2600" b="1" dirty="0">
              <a:solidFill>
                <a:schemeClr val="tx1"/>
              </a:solidFill>
            </a:endParaRPr>
          </a:p>
          <a:p>
            <a:pPr lvl="2"/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CPI for last 12 months ending June 2015:  0.1%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Average premium increase per UBA Survey:  +5.6%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What’s the cost threshold?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0342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1762"/>
            <a:ext cx="8229600" cy="3770438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Such plans are defined as Applicable Coverage</a:t>
            </a: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Coverage is always treated as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</a:rPr>
              <a:t> other-than-self-only for purposes of the tax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Plan sponsor makes the calculations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	</a:t>
            </a:r>
            <a:r>
              <a:rPr lang="en-US" sz="2600" b="1" dirty="0" smtClean="0">
                <a:solidFill>
                  <a:schemeClr val="tx1"/>
                </a:solidFill>
              </a:rPr>
              <a:t> and notifies the payers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600" b="1" dirty="0">
                <a:solidFill>
                  <a:schemeClr val="tx1"/>
                </a:solidFill>
              </a:rPr>
              <a:t>Tax is independent of CBA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Multiple employer plans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19600"/>
            <a:ext cx="15811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17443"/>
            <a:ext cx="8229600" cy="3770438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No penalty on payer/provider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Employer/Plan Sponsor pays </a:t>
            </a:r>
          </a:p>
          <a:p>
            <a:pPr marL="457200" lvl="1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 any shortfall plus interest </a:t>
            </a:r>
          </a:p>
          <a:p>
            <a:pPr marL="457200" lvl="1" indent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No penalty if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Failure not discovered while exercising due diligence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Failure is corrected within 30 days</a:t>
            </a:r>
            <a:endParaRPr lang="en-US" sz="26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Failure to properly calculate tax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21568"/>
            <a:ext cx="1613093" cy="24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Spousal surcharge or </a:t>
            </a:r>
            <a:r>
              <a:rPr lang="en-US" sz="2000" b="1" dirty="0" smtClean="0">
                <a:solidFill>
                  <a:schemeClr val="tx1"/>
                </a:solidFill>
              </a:rPr>
              <a:t>carve-out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Managing hours to below 30 per week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“Race to the bottom”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Offer only bare minimum plans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Facilitate employee-paid supplemental benefits</a:t>
            </a: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Payroll deductions as flat percentage of earnings</a:t>
            </a:r>
          </a:p>
          <a:p>
            <a:endParaRPr lang="en-US" sz="1900" b="1" dirty="0">
              <a:solidFill>
                <a:schemeClr val="tx1"/>
              </a:solidFill>
            </a:endParaRPr>
          </a:p>
          <a:p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229600" cy="457200"/>
          </a:xfrm>
        </p:spPr>
        <p:txBody>
          <a:bodyPr/>
          <a:lstStyle/>
          <a:p>
            <a:r>
              <a:rPr lang="en-US" b="1" cap="all" dirty="0" smtClean="0"/>
              <a:t>Emerging Employer strategies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8400"/>
            <a:ext cx="2743200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33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3809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Employer contributes a fixed amount toward benefits and 	 	 allows each employee to select from a menu of options</a:t>
            </a: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Original concept behind Section 125 cafeteria plans (1978)</a:t>
            </a: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Can be used as cost/risk transfer from employer to employee</a:t>
            </a: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Requires each employee to: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get informed 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make the choice that best fits their needs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l</a:t>
            </a:r>
            <a:r>
              <a:rPr lang="en-US" sz="2200" b="1" dirty="0" smtClean="0">
                <a:solidFill>
                  <a:schemeClr val="tx1"/>
                </a:solidFill>
              </a:rPr>
              <a:t>ive with the consequences of their decision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Defined contribution strategy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4246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4486"/>
            <a:ext cx="8534400" cy="38099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Skinny networks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Most popular plans on Marketplace/Exchange</a:t>
            </a:r>
          </a:p>
          <a:p>
            <a:pPr lvl="1"/>
            <a:endParaRPr lang="en-US" sz="22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Multi-tier networks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Based on quality and/or cost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Accountable Care Organizations (ACOs)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“Medical home” concept</a:t>
            </a: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HMOs in drag</a:t>
            </a:r>
          </a:p>
          <a:p>
            <a:pPr lvl="1"/>
            <a:endParaRPr lang="en-US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Return to “old school” managed care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17620"/>
            <a:ext cx="1811676" cy="27241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05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3809999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ERISA Audits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Could involve DOL and/or IRS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Employee Notifications</a:t>
            </a:r>
          </a:p>
          <a:p>
            <a:pPr lvl="2"/>
            <a:r>
              <a:rPr lang="en-US" sz="1800" b="1" dirty="0" smtClean="0">
                <a:solidFill>
                  <a:schemeClr val="tx1"/>
                </a:solidFill>
              </a:rPr>
              <a:t>Potentially 10 notices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Privacy Practices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Business Associate Agreements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Employee Training</a:t>
            </a:r>
          </a:p>
          <a:p>
            <a:pPr lvl="1"/>
            <a:endParaRPr lang="en-US" sz="800" b="1" dirty="0" smtClean="0">
              <a:solidFill>
                <a:schemeClr val="tx1"/>
              </a:solidFill>
            </a:endParaRPr>
          </a:p>
          <a:p>
            <a:pPr lvl="0"/>
            <a:r>
              <a:rPr lang="en-US" sz="2200" b="1" dirty="0">
                <a:solidFill>
                  <a:prstClr val="black"/>
                </a:solidFill>
              </a:rPr>
              <a:t>DOL HIPAA </a:t>
            </a:r>
            <a:r>
              <a:rPr lang="en-US" sz="2200" b="1" dirty="0" smtClean="0">
                <a:solidFill>
                  <a:prstClr val="black"/>
                </a:solidFill>
              </a:rPr>
              <a:t>Audits</a:t>
            </a:r>
          </a:p>
          <a:p>
            <a:pPr lvl="0"/>
            <a:endParaRPr lang="en-US" sz="800" b="1" dirty="0">
              <a:solidFill>
                <a:prstClr val="black"/>
              </a:solidFill>
            </a:endParaRPr>
          </a:p>
          <a:p>
            <a:pPr lvl="0"/>
            <a:r>
              <a:rPr lang="en-US" sz="2200" b="1" dirty="0" smtClean="0">
                <a:solidFill>
                  <a:prstClr val="black"/>
                </a:solidFill>
              </a:rPr>
              <a:t>Tax preferred treatment of employee benefit plans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cap="all" dirty="0" smtClean="0"/>
              <a:t>ISSUES NOT directly RELATED TO ACA</a:t>
            </a:r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277" y="2667000"/>
            <a:ext cx="382252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3360" y="1958847"/>
            <a:ext cx="3754754" cy="322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1841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290" dirty="0">
                <a:solidFill>
                  <a:srgbClr val="4CB3DB"/>
                </a:solidFill>
                <a:latin typeface="Century Gothic"/>
                <a:cs typeface="Century Gothic"/>
              </a:rPr>
              <a:t>AN</a:t>
            </a:r>
            <a:r>
              <a:rPr sz="4400" b="1" dirty="0">
                <a:solidFill>
                  <a:srgbClr val="4CB3DB"/>
                </a:solidFill>
                <a:latin typeface="Century Gothic"/>
                <a:cs typeface="Century Gothic"/>
              </a:rPr>
              <a:t>Y</a:t>
            </a:r>
            <a:r>
              <a:rPr sz="4400" b="1" spc="580" dirty="0">
                <a:solidFill>
                  <a:srgbClr val="4CB3DB"/>
                </a:solidFill>
                <a:latin typeface="Century Gothic"/>
                <a:cs typeface="Century Gothic"/>
              </a:rPr>
              <a:t> </a:t>
            </a:r>
            <a:r>
              <a:rPr sz="4400" b="1" spc="295" dirty="0">
                <a:solidFill>
                  <a:srgbClr val="4CB3DB"/>
                </a:solidFill>
                <a:latin typeface="Century Gothic"/>
                <a:cs typeface="Century Gothic"/>
              </a:rPr>
              <a:t>OT</a:t>
            </a:r>
            <a:r>
              <a:rPr sz="4400" b="1" spc="300" dirty="0">
                <a:solidFill>
                  <a:srgbClr val="4CB3DB"/>
                </a:solidFill>
                <a:latin typeface="Century Gothic"/>
                <a:cs typeface="Century Gothic"/>
              </a:rPr>
              <a:t>HER </a:t>
            </a:r>
            <a:r>
              <a:rPr sz="4400" b="1" spc="295" dirty="0">
                <a:solidFill>
                  <a:srgbClr val="4CB3DB"/>
                </a:solidFill>
                <a:latin typeface="Century Gothic"/>
                <a:cs typeface="Century Gothic"/>
              </a:rPr>
              <a:t>TO</a:t>
            </a:r>
            <a:r>
              <a:rPr sz="4400" b="1" spc="300" dirty="0">
                <a:solidFill>
                  <a:srgbClr val="4CB3DB"/>
                </a:solidFill>
                <a:latin typeface="Century Gothic"/>
                <a:cs typeface="Century Gothic"/>
              </a:rPr>
              <a:t>PI</a:t>
            </a:r>
            <a:r>
              <a:rPr sz="4400" b="1" spc="295" dirty="0">
                <a:solidFill>
                  <a:srgbClr val="4CB3DB"/>
                </a:solidFill>
                <a:latin typeface="Century Gothic"/>
                <a:cs typeface="Century Gothic"/>
              </a:rPr>
              <a:t>C</a:t>
            </a:r>
            <a:r>
              <a:rPr sz="4400" b="1" spc="300" dirty="0">
                <a:solidFill>
                  <a:srgbClr val="4CB3DB"/>
                </a:solidFill>
                <a:latin typeface="Century Gothic"/>
                <a:cs typeface="Century Gothic"/>
              </a:rPr>
              <a:t>S,</a:t>
            </a:r>
            <a:endParaRPr sz="44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R="26034" algn="ctr" fontAlgn="auto">
              <a:spcBef>
                <a:spcPts val="1055"/>
              </a:spcBef>
              <a:spcAft>
                <a:spcPts val="0"/>
              </a:spcAft>
            </a:pPr>
            <a:r>
              <a:rPr sz="4400" b="1" spc="300" dirty="0">
                <a:solidFill>
                  <a:srgbClr val="4CB3DB"/>
                </a:solidFill>
                <a:latin typeface="Century Gothic"/>
                <a:cs typeface="Century Gothic"/>
              </a:rPr>
              <a:t>ISSUES</a:t>
            </a:r>
            <a:r>
              <a:rPr sz="4400" b="1" dirty="0">
                <a:solidFill>
                  <a:srgbClr val="4CB3DB"/>
                </a:solidFill>
                <a:latin typeface="Century Gothic"/>
                <a:cs typeface="Century Gothic"/>
              </a:rPr>
              <a:t>,</a:t>
            </a:r>
            <a:endParaRPr sz="44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 fontAlgn="auto">
              <a:spcBef>
                <a:spcPts val="1055"/>
              </a:spcBef>
              <a:spcAft>
                <a:spcPts val="0"/>
              </a:spcAft>
            </a:pPr>
            <a:r>
              <a:rPr sz="4400" b="1" spc="295" dirty="0">
                <a:solidFill>
                  <a:srgbClr val="4CB3DB"/>
                </a:solidFill>
                <a:latin typeface="Century Gothic"/>
                <a:cs typeface="Century Gothic"/>
              </a:rPr>
              <a:t>CO</a:t>
            </a:r>
            <a:r>
              <a:rPr sz="4400" b="1" spc="290" dirty="0">
                <a:solidFill>
                  <a:srgbClr val="4CB3DB"/>
                </a:solidFill>
                <a:latin typeface="Century Gothic"/>
                <a:cs typeface="Century Gothic"/>
              </a:rPr>
              <a:t>N</a:t>
            </a:r>
            <a:r>
              <a:rPr sz="4400" b="1" spc="295" dirty="0">
                <a:solidFill>
                  <a:srgbClr val="4CB3DB"/>
                </a:solidFill>
                <a:latin typeface="Century Gothic"/>
                <a:cs typeface="Century Gothic"/>
              </a:rPr>
              <a:t>CER</a:t>
            </a:r>
            <a:r>
              <a:rPr sz="4400" b="1" spc="290" dirty="0">
                <a:solidFill>
                  <a:srgbClr val="4CB3DB"/>
                </a:solidFill>
                <a:latin typeface="Century Gothic"/>
                <a:cs typeface="Century Gothic"/>
              </a:rPr>
              <a:t>N</a:t>
            </a:r>
            <a:r>
              <a:rPr sz="4400" b="1" spc="295" dirty="0">
                <a:solidFill>
                  <a:srgbClr val="4CB3DB"/>
                </a:solidFill>
                <a:latin typeface="Century Gothic"/>
                <a:cs typeface="Century Gothic"/>
              </a:rPr>
              <a:t>S?</a:t>
            </a:r>
            <a:endParaRPr sz="4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300" dirty="0"/>
              <a:t>E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P</a:t>
            </a:r>
            <a:r>
              <a:rPr spc="-95" dirty="0"/>
              <a:t> </a:t>
            </a:r>
            <a:r>
              <a:rPr dirty="0"/>
              <a:t>L</a:t>
            </a:r>
            <a:r>
              <a:rPr spc="-90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Y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E  </a:t>
            </a:r>
            <a:r>
              <a:rPr spc="-190" dirty="0"/>
              <a:t> </a:t>
            </a:r>
            <a:r>
              <a:rPr dirty="0"/>
              <a:t>B</a:t>
            </a:r>
            <a:r>
              <a:rPr spc="-90" dirty="0"/>
              <a:t> </a:t>
            </a:r>
            <a:r>
              <a:rPr spc="300" dirty="0"/>
              <a:t>E</a:t>
            </a:r>
            <a:r>
              <a:rPr dirty="0"/>
              <a:t>N</a:t>
            </a:r>
            <a:r>
              <a:rPr spc="-95" dirty="0"/>
              <a:t> </a:t>
            </a:r>
            <a:r>
              <a:rPr spc="300" dirty="0"/>
              <a:t>E</a:t>
            </a:r>
            <a:r>
              <a:rPr dirty="0"/>
              <a:t>F</a:t>
            </a:r>
            <a:r>
              <a:rPr spc="-10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dirty="0"/>
              <a:t>T</a:t>
            </a:r>
            <a:r>
              <a:rPr spc="-90" dirty="0"/>
              <a:t> </a:t>
            </a:r>
            <a:r>
              <a:rPr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82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WHAT’S BEEN IMPLEMENTED SO FAR?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2011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Limits on medical loss ratios (MLR)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Non-prescribed OTC drugs not eligible 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 </a:t>
            </a:r>
            <a:r>
              <a:rPr lang="en-US" sz="2000" b="1" dirty="0" smtClean="0">
                <a:solidFill>
                  <a:schemeClr val="tx1"/>
                </a:solidFill>
              </a:rPr>
              <a:t>  for reimbursement through FSA/HRA/HSA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Wellness program grants for small employers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2012</a:t>
            </a: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First MLR rebates</a:t>
            </a: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Uniform Summary of Benefits and Coverage</a:t>
            </a: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Annual fee on the pharmaceutical </a:t>
            </a:r>
            <a:r>
              <a:rPr lang="en-US" sz="2000" b="1" dirty="0" smtClean="0">
                <a:solidFill>
                  <a:schemeClr val="tx1"/>
                </a:solidFill>
              </a:rPr>
              <a:t>industry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Patient Centered Outcomes Research Institute (PCORI) fee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286000"/>
            <a:ext cx="168873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WHAT’S BEEN IMPLEMENTED SO FAR?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2013</a:t>
            </a:r>
          </a:p>
          <a:p>
            <a:pPr marL="511175"/>
            <a:r>
              <a:rPr lang="en-US" sz="2000" b="1" dirty="0" smtClean="0">
                <a:solidFill>
                  <a:schemeClr val="tx1"/>
                </a:solidFill>
              </a:rPr>
              <a:t>$2,500 limit on Flexible Spending Accounts</a:t>
            </a:r>
          </a:p>
          <a:p>
            <a:pPr marL="511175"/>
            <a:r>
              <a:rPr lang="en-US" sz="2000" b="1" dirty="0" smtClean="0">
                <a:solidFill>
                  <a:schemeClr val="tx1"/>
                </a:solidFill>
              </a:rPr>
              <a:t>2.3% tax on medical devices</a:t>
            </a:r>
          </a:p>
          <a:p>
            <a:pPr marL="511175"/>
            <a:r>
              <a:rPr lang="en-US" sz="2000" b="1" dirty="0" smtClean="0">
                <a:solidFill>
                  <a:schemeClr val="tx1"/>
                </a:solidFill>
              </a:rPr>
              <a:t>Eliminate tax deduction for employers who </a:t>
            </a:r>
            <a:endParaRPr lang="en-US" sz="2000" b="1" dirty="0">
              <a:solidFill>
                <a:schemeClr val="tx1"/>
              </a:solidFill>
            </a:endParaRPr>
          </a:p>
          <a:p>
            <a:pPr marL="225425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    receive Medicare Part D retiree drug subsidy</a:t>
            </a:r>
          </a:p>
          <a:p>
            <a:pPr marL="511175"/>
            <a:r>
              <a:rPr lang="en-US" sz="2000" b="1" dirty="0" smtClean="0">
                <a:solidFill>
                  <a:schemeClr val="tx1"/>
                </a:solidFill>
              </a:rPr>
              <a:t>CO-OPs established</a:t>
            </a:r>
          </a:p>
          <a:p>
            <a:pPr marL="511175"/>
            <a:r>
              <a:rPr lang="en-US" sz="2000" b="1" dirty="0" smtClean="0">
                <a:solidFill>
                  <a:schemeClr val="tx1"/>
                </a:solidFill>
              </a:rPr>
              <a:t>Employer notification of Marketplace</a:t>
            </a:r>
          </a:p>
          <a:p>
            <a:pPr marL="511175"/>
            <a:r>
              <a:rPr lang="en-US" sz="2000" b="1" dirty="0" smtClean="0">
                <a:solidFill>
                  <a:schemeClr val="tx1"/>
                </a:solidFill>
              </a:rPr>
              <a:t>Employers report value of health plans on W-2s</a:t>
            </a:r>
          </a:p>
          <a:p>
            <a:pPr marL="225425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    (only if &gt;250 W-2s)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286001"/>
            <a:ext cx="168873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WHAT’S BEEN IMPLEMENTED SO FAR?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2014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Guaranteed issue/renewability 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No annual dollar limits on coverage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Remove all pre-existing condition exclusions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Waiting </a:t>
            </a:r>
            <a:r>
              <a:rPr lang="en-US" sz="2000" b="1" dirty="0">
                <a:solidFill>
                  <a:schemeClr val="tx1"/>
                </a:solidFill>
              </a:rPr>
              <a:t>period </a:t>
            </a:r>
            <a:r>
              <a:rPr lang="en-US" sz="2000" b="1" dirty="0" smtClean="0">
                <a:solidFill>
                  <a:schemeClr val="tx1"/>
                </a:solidFill>
              </a:rPr>
              <a:t>limits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$2 PMPY PCORI Fee payable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$63 PMPY Temporary </a:t>
            </a:r>
            <a:r>
              <a:rPr lang="en-US" sz="2000" b="1" dirty="0">
                <a:solidFill>
                  <a:schemeClr val="tx1"/>
                </a:solidFill>
              </a:rPr>
              <a:t>Reinsurance </a:t>
            </a:r>
            <a:r>
              <a:rPr lang="en-US" sz="2000" b="1" dirty="0" smtClean="0">
                <a:solidFill>
                  <a:schemeClr val="tx1"/>
                </a:solidFill>
              </a:rPr>
              <a:t>Fee payable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$8 billion in fees </a:t>
            </a:r>
            <a:r>
              <a:rPr lang="en-US" sz="2000" b="1" dirty="0">
                <a:solidFill>
                  <a:schemeClr val="tx1"/>
                </a:solidFill>
              </a:rPr>
              <a:t>on health insurance sector</a:t>
            </a: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Increases in </a:t>
            </a:r>
            <a:r>
              <a:rPr lang="en-US" sz="2000" b="1" dirty="0" smtClean="0">
                <a:solidFill>
                  <a:schemeClr val="tx1"/>
                </a:solidFill>
              </a:rPr>
              <a:t>allowed premium incentives for </a:t>
            </a:r>
            <a:r>
              <a:rPr lang="en-US" sz="2000" b="1" dirty="0">
                <a:solidFill>
                  <a:schemeClr val="tx1"/>
                </a:solidFill>
              </a:rPr>
              <a:t>wellness </a:t>
            </a:r>
            <a:r>
              <a:rPr lang="en-US" sz="2000" b="1" dirty="0" smtClean="0">
                <a:solidFill>
                  <a:schemeClr val="tx1"/>
                </a:solidFill>
              </a:rPr>
              <a:t>programs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286000"/>
            <a:ext cx="168873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WHAT’S BEEN IMPLEMENTED SO FAR?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2014 (cont’d)</a:t>
            </a: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Individual mandate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Rating </a:t>
            </a:r>
            <a:r>
              <a:rPr lang="en-US" sz="2000" b="1" dirty="0">
                <a:solidFill>
                  <a:schemeClr val="tx1"/>
                </a:solidFill>
              </a:rPr>
              <a:t>limits </a:t>
            </a:r>
            <a:r>
              <a:rPr lang="en-US" sz="2000" b="1" dirty="0" smtClean="0">
                <a:solidFill>
                  <a:schemeClr val="tx1"/>
                </a:solidFill>
              </a:rPr>
              <a:t>and “metal” plans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in </a:t>
            </a:r>
            <a:r>
              <a:rPr lang="en-US" sz="2000" b="1" dirty="0">
                <a:solidFill>
                  <a:schemeClr val="tx1"/>
                </a:solidFill>
              </a:rPr>
              <a:t>individual and </a:t>
            </a:r>
            <a:r>
              <a:rPr lang="en-US" sz="2000" b="1" dirty="0" smtClean="0">
                <a:solidFill>
                  <a:schemeClr val="tx1"/>
                </a:solidFill>
              </a:rPr>
              <a:t>small </a:t>
            </a:r>
            <a:r>
              <a:rPr lang="en-US" sz="2000" b="1" dirty="0">
                <a:solidFill>
                  <a:schemeClr val="tx1"/>
                </a:solidFill>
              </a:rPr>
              <a:t>group </a:t>
            </a:r>
            <a:r>
              <a:rPr lang="en-US" sz="2000" b="1" dirty="0" smtClean="0">
                <a:solidFill>
                  <a:schemeClr val="tx1"/>
                </a:solidFill>
              </a:rPr>
              <a:t>markets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Exchanges/Marketplaces </a:t>
            </a:r>
            <a:r>
              <a:rPr lang="en-US" sz="2000" b="1" dirty="0">
                <a:solidFill>
                  <a:schemeClr val="tx1"/>
                </a:solidFill>
              </a:rPr>
              <a:t>open for business </a:t>
            </a:r>
          </a:p>
          <a:p>
            <a:pPr marL="17145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	   (</a:t>
            </a:r>
            <a:r>
              <a:rPr lang="en-US" sz="2000" b="1" dirty="0">
                <a:solidFill>
                  <a:schemeClr val="tx1"/>
                </a:solidFill>
              </a:rPr>
              <a:t>individual and small group 1 – 49)</a:t>
            </a: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Premium/cost-sharing subsidies 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available </a:t>
            </a:r>
            <a:r>
              <a:rPr lang="en-US" sz="2000" b="1" dirty="0">
                <a:solidFill>
                  <a:schemeClr val="tx1"/>
                </a:solidFill>
              </a:rPr>
              <a:t>through </a:t>
            </a:r>
            <a:r>
              <a:rPr lang="en-US" sz="2000" b="1" dirty="0" smtClean="0">
                <a:solidFill>
                  <a:schemeClr val="tx1"/>
                </a:solidFill>
              </a:rPr>
              <a:t>Marketplace</a:t>
            </a: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Determination of Large Employer status</a:t>
            </a:r>
            <a:endParaRPr lang="en-US" sz="2000" b="1" dirty="0">
              <a:solidFill>
                <a:schemeClr val="tx1"/>
              </a:solidFill>
            </a:endParaRPr>
          </a:p>
          <a:p>
            <a:pPr marL="457200"/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286000"/>
            <a:ext cx="168873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NEAR TERM ISSUES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2015</a:t>
            </a:r>
          </a:p>
          <a:p>
            <a:pPr marL="457200"/>
            <a:r>
              <a:rPr lang="en-US" sz="2000" b="1" dirty="0">
                <a:solidFill>
                  <a:schemeClr val="tx1"/>
                </a:solidFill>
              </a:rPr>
              <a:t>Employer Shared Responsibility requirements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for </a:t>
            </a:r>
            <a:r>
              <a:rPr lang="en-US" sz="2000" b="1" u="sng" dirty="0">
                <a:solidFill>
                  <a:schemeClr val="tx1"/>
                </a:solidFill>
              </a:rPr>
              <a:t>100</a:t>
            </a:r>
            <a:r>
              <a:rPr lang="en-US" sz="2000" b="1" u="sng" dirty="0" smtClean="0">
                <a:solidFill>
                  <a:schemeClr val="tx1"/>
                </a:solidFill>
              </a:rPr>
              <a:t>+</a:t>
            </a:r>
            <a:r>
              <a:rPr lang="en-US" sz="2000" b="1" dirty="0" smtClean="0">
                <a:solidFill>
                  <a:schemeClr val="tx1"/>
                </a:solidFill>
              </a:rPr>
              <a:t> to avoid $2,080/$3,120 penalties 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Minimum value and affordable plan</a:t>
            </a:r>
          </a:p>
          <a:p>
            <a:pPr marL="628650" lvl="1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    must be offered to at least </a:t>
            </a:r>
            <a:r>
              <a:rPr lang="en-US" sz="1800" b="1" u="sng" dirty="0" smtClean="0">
                <a:solidFill>
                  <a:schemeClr val="tx1"/>
                </a:solidFill>
              </a:rPr>
              <a:t>70%</a:t>
            </a:r>
            <a:r>
              <a:rPr lang="en-US" sz="1800" b="1" dirty="0" smtClean="0">
                <a:solidFill>
                  <a:schemeClr val="tx1"/>
                </a:solidFill>
              </a:rPr>
              <a:t> of FT employees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Affordability safeharbors fixed at 9.5% of employee’s income/FPL</a:t>
            </a:r>
          </a:p>
          <a:p>
            <a:pPr marL="1257300" lvl="2"/>
            <a:endParaRPr lang="en-US" sz="8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Employer </a:t>
            </a:r>
            <a:r>
              <a:rPr lang="en-US" sz="2000" b="1" dirty="0">
                <a:solidFill>
                  <a:schemeClr val="tx1"/>
                </a:solidFill>
              </a:rPr>
              <a:t>Shared Responsibility </a:t>
            </a:r>
            <a:r>
              <a:rPr lang="en-US" sz="2000" b="1" u="sng" dirty="0" smtClean="0">
                <a:solidFill>
                  <a:schemeClr val="tx1"/>
                </a:solidFill>
              </a:rPr>
              <a:t>tracking</a:t>
            </a:r>
            <a:r>
              <a:rPr lang="en-US" sz="2000" b="1" dirty="0" smtClean="0">
                <a:solidFill>
                  <a:schemeClr val="tx1"/>
                </a:solidFill>
              </a:rPr>
              <a:t> for </a:t>
            </a:r>
            <a:r>
              <a:rPr lang="en-US" sz="2000" b="1" u="sng" dirty="0" smtClean="0">
                <a:solidFill>
                  <a:schemeClr val="tx1"/>
                </a:solidFill>
              </a:rPr>
              <a:t>50+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To be reported on 1094-C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Even though penalties won’t generally apply for 50 – 99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Identifies </a:t>
            </a:r>
            <a:r>
              <a:rPr lang="en-US" sz="1800" b="1" u="sng" dirty="0" smtClean="0">
                <a:solidFill>
                  <a:schemeClr val="tx1"/>
                </a:solidFill>
              </a:rPr>
              <a:t>potential</a:t>
            </a:r>
            <a:r>
              <a:rPr lang="en-US" sz="1800" b="1" dirty="0" smtClean="0">
                <a:solidFill>
                  <a:schemeClr val="tx1"/>
                </a:solidFill>
              </a:rPr>
              <a:t> assessment situations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590800"/>
            <a:ext cx="1371603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ACA:  NEAR TERM ISSUES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2015 (cont’d)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Individual </a:t>
            </a:r>
            <a:r>
              <a:rPr lang="en-US" sz="2000" b="1" dirty="0">
                <a:solidFill>
                  <a:schemeClr val="tx1"/>
                </a:solidFill>
              </a:rPr>
              <a:t>Mandate enrollment </a:t>
            </a:r>
            <a:r>
              <a:rPr lang="en-US" sz="2000" b="1" u="sng" dirty="0" smtClean="0">
                <a:solidFill>
                  <a:schemeClr val="tx1"/>
                </a:solidFill>
              </a:rPr>
              <a:t>tracking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   for carriers and self-insured plans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To be reported on 1095-B / 1095-C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Monthly tracking of each enrolled member</a:t>
            </a:r>
          </a:p>
          <a:p>
            <a:pPr marL="914400" lvl="1"/>
            <a:endParaRPr lang="en-US" sz="800" b="1" dirty="0" smtClean="0">
              <a:solidFill>
                <a:schemeClr val="tx1"/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tx1"/>
                </a:solidFill>
              </a:rPr>
              <a:t>Small group plans through Marketplace </a:t>
            </a:r>
          </a:p>
          <a:p>
            <a:pPr marL="1714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S.H.O.P. allow employee choice</a:t>
            </a:r>
          </a:p>
          <a:p>
            <a:pPr marL="914400" lvl="1"/>
            <a:r>
              <a:rPr lang="en-US" sz="1800" b="1" dirty="0" smtClean="0">
                <a:solidFill>
                  <a:schemeClr val="tx1"/>
                </a:solidFill>
              </a:rPr>
              <a:t>Employee can select any plan offered </a:t>
            </a:r>
          </a:p>
          <a:p>
            <a:pPr marL="628650" lvl="1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   in the metal tier selected by the employer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13594</TotalTime>
  <Words>1753</Words>
  <Application>Microsoft Office PowerPoint</Application>
  <PresentationFormat>On-screen Show (4:3)</PresentationFormat>
  <Paragraphs>596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3_Custom Design</vt:lpstr>
      <vt:lpstr>Office Theme</vt:lpstr>
      <vt:lpstr>ACA COMPLIANCE and PREPARATION FOR 2016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aforsyth</dc:creator>
  <cp:lastModifiedBy>Mreen, Bob</cp:lastModifiedBy>
  <cp:revision>966</cp:revision>
  <cp:lastPrinted>2014-09-02T15:33:40Z</cp:lastPrinted>
  <dcterms:created xsi:type="dcterms:W3CDTF">2011-01-10T17:40:07Z</dcterms:created>
  <dcterms:modified xsi:type="dcterms:W3CDTF">2015-09-11T14:52:39Z</dcterms:modified>
</cp:coreProperties>
</file>